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65"/>
  </p:notesMasterIdLst>
  <p:sldIdLst>
    <p:sldId id="283" r:id="rId2"/>
    <p:sldId id="284" r:id="rId3"/>
    <p:sldId id="285" r:id="rId4"/>
    <p:sldId id="286" r:id="rId5"/>
    <p:sldId id="287" r:id="rId6"/>
    <p:sldId id="288" r:id="rId7"/>
    <p:sldId id="289" r:id="rId8"/>
    <p:sldId id="290" r:id="rId9"/>
    <p:sldId id="291" r:id="rId10"/>
    <p:sldId id="292" r:id="rId11"/>
    <p:sldId id="293" r:id="rId12"/>
    <p:sldId id="294" r:id="rId13"/>
    <p:sldId id="295" r:id="rId14"/>
    <p:sldId id="296" r:id="rId15"/>
    <p:sldId id="297" r:id="rId16"/>
    <p:sldId id="298" r:id="rId17"/>
    <p:sldId id="299" r:id="rId18"/>
    <p:sldId id="300"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314" r:id="rId33"/>
    <p:sldId id="315" r:id="rId34"/>
    <p:sldId id="316" r:id="rId35"/>
    <p:sldId id="317" r:id="rId36"/>
    <p:sldId id="318" r:id="rId37"/>
    <p:sldId id="319" r:id="rId38"/>
    <p:sldId id="320" r:id="rId39"/>
    <p:sldId id="321" r:id="rId40"/>
    <p:sldId id="322" r:id="rId41"/>
    <p:sldId id="323" r:id="rId42"/>
    <p:sldId id="324" r:id="rId43"/>
    <p:sldId id="325" r:id="rId44"/>
    <p:sldId id="326" r:id="rId45"/>
    <p:sldId id="327" r:id="rId46"/>
    <p:sldId id="328" r:id="rId47"/>
    <p:sldId id="329" r:id="rId48"/>
    <p:sldId id="330" r:id="rId49"/>
    <p:sldId id="331" r:id="rId50"/>
    <p:sldId id="332" r:id="rId51"/>
    <p:sldId id="333" r:id="rId52"/>
    <p:sldId id="334" r:id="rId53"/>
    <p:sldId id="335" r:id="rId54"/>
    <p:sldId id="336" r:id="rId55"/>
    <p:sldId id="337" r:id="rId56"/>
    <p:sldId id="338" r:id="rId57"/>
    <p:sldId id="339" r:id="rId58"/>
    <p:sldId id="340" r:id="rId59"/>
    <p:sldId id="341" r:id="rId60"/>
    <p:sldId id="342" r:id="rId61"/>
    <p:sldId id="343" r:id="rId62"/>
    <p:sldId id="344" r:id="rId63"/>
    <p:sldId id="345" r:id="rId64"/>
  </p:sldIdLst>
  <p:sldSz cx="9144000" cy="5143500" type="screen16x9"/>
  <p:notesSz cx="6858000" cy="9144000"/>
  <p:embeddedFontLst>
    <p:embeddedFont>
      <p:font typeface="Verdana" panose="020B0604030504040204" pitchFamily="34" charset="0"/>
      <p:regular r:id="rId66"/>
      <p:bold r:id="rId67"/>
      <p:italic r:id="rId68"/>
      <p:boldItalic r:id="rId69"/>
    </p:embeddedFont>
    <p:embeddedFont>
      <p:font typeface="Calibri" panose="020F0502020204030204" pitchFamily="34" charset="0"/>
      <p:regular r:id="rId70"/>
      <p:bold r:id="rId71"/>
      <p:italic r:id="rId72"/>
      <p:boldItalic r:id="rId73"/>
    </p:embeddedFont>
    <p:embeddedFont>
      <p:font typeface="Alfa Slab One" panose="020B0604020202020204" charset="0"/>
      <p:regular r:id="rId74"/>
    </p:embeddedFont>
    <p:embeddedFont>
      <p:font typeface="Proxima Nova" panose="020B0604020202020204"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708"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3.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9.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77"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7.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75"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1.fntdata"/><Relationship Id="rId7" Type="http://schemas.openxmlformats.org/officeDocument/2006/relationships/slide" Target="slides/slide6.xml"/><Relationship Id="rId71" Type="http://schemas.openxmlformats.org/officeDocument/2006/relationships/font" Target="fonts/font6.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fntdata"/></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1194723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738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659731c0f4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659731c0f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15598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0743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3448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2351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260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834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6927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80180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658efc261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658efc261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1594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cxnSp>
        <p:nvCxnSpPr>
          <p:cNvPr id="11" name="Google Shape;11;p2"/>
          <p:cNvCxnSpPr/>
          <p:nvPr/>
        </p:nvCxnSpPr>
        <p:spPr>
          <a:xfrm>
            <a:off x="4278300" y="2751163"/>
            <a:ext cx="587400" cy="0"/>
          </a:xfrm>
          <a:prstGeom prst="straightConnector1">
            <a:avLst/>
          </a:prstGeom>
          <a:noFill/>
          <a:ln w="76200" cap="flat" cmpd="sng">
            <a:solidFill>
              <a:srgbClr val="F48121"/>
            </a:solidFill>
            <a:prstDash val="solid"/>
            <a:round/>
            <a:headEnd type="none" w="sm" len="sm"/>
            <a:tailEnd type="none" w="sm" len="sm"/>
          </a:ln>
        </p:spPr>
      </p:cxnSp>
      <p:sp>
        <p:nvSpPr>
          <p:cNvPr id="12" name="Google Shape;12;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3" name="Google Shape;13;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rgbClr val="F48121"/>
              </a:buClr>
              <a:buSzPts val="2400"/>
              <a:buNone/>
              <a:defRPr sz="2400">
                <a:solidFill>
                  <a:srgbClr val="F4812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normAutofit/>
          </a:bodyPr>
          <a:lstStyle>
            <a:lvl1pPr lvl="0">
              <a:spcBef>
                <a:spcPts val="0"/>
              </a:spcBef>
              <a:spcAft>
                <a:spcPts val="0"/>
              </a:spcAft>
              <a:buClr>
                <a:srgbClr val="0361AE"/>
              </a:buClr>
              <a:buSzPts val="6800"/>
              <a:buNone/>
              <a:defRPr sz="6800">
                <a:solidFill>
                  <a:srgbClr val="0361AE"/>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2" name="Google Shape;22;p4"/>
          <p:cNvCxnSpPr/>
          <p:nvPr/>
        </p:nvCxnSpPr>
        <p:spPr>
          <a:xfrm>
            <a:off x="397650" y="1152475"/>
            <a:ext cx="8348700" cy="120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32" name="Google Shape;32;p6"/>
          <p:cNvCxnSpPr/>
          <p:nvPr/>
        </p:nvCxnSpPr>
        <p:spPr>
          <a:xfrm>
            <a:off x="397650" y="1152475"/>
            <a:ext cx="8348700" cy="120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371275"/>
            <a:ext cx="42123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5" name="Google Shape;35;p7"/>
          <p:cNvSpPr txBox="1">
            <a:spLocks noGrp="1"/>
          </p:cNvSpPr>
          <p:nvPr>
            <p:ph type="body" idx="1"/>
          </p:nvPr>
        </p:nvSpPr>
        <p:spPr>
          <a:xfrm>
            <a:off x="311700" y="1490875"/>
            <a:ext cx="3911100" cy="3078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37" name="Google Shape;37;p7"/>
          <p:cNvCxnSpPr/>
          <p:nvPr/>
        </p:nvCxnSpPr>
        <p:spPr>
          <a:xfrm>
            <a:off x="397650" y="1152475"/>
            <a:ext cx="3911100" cy="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0361AE"/>
              </a:buClr>
              <a:buSzPts val="4800"/>
              <a:buNone/>
              <a:defRPr sz="4800">
                <a:solidFill>
                  <a:srgbClr val="0361AE"/>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100"/>
            <a:ext cx="4572000" cy="5143500"/>
          </a:xfrm>
          <a:prstGeom prst="rect">
            <a:avLst/>
          </a:prstGeom>
          <a:solidFill>
            <a:srgbClr val="036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rgbClr val="F48121"/>
            </a:solidFill>
            <a:prstDash val="solid"/>
            <a:round/>
            <a:headEnd type="none" w="sm" len="sm"/>
            <a:tailEnd type="none" w="sm" len="sm"/>
          </a:ln>
        </p:spPr>
      </p:cxnSp>
      <p:sp>
        <p:nvSpPr>
          <p:cNvPr id="44" name="Google Shape;44;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5" name="Google Shape;45;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rgbClr val="0361AE"/>
              </a:buClr>
              <a:buSzPts val="1800"/>
              <a:buFont typeface="Alfa Slab One"/>
              <a:buNone/>
              <a:defRPr>
                <a:solidFill>
                  <a:srgbClr val="0361AE"/>
                </a:solidFill>
                <a:latin typeface="Alfa Slab One"/>
                <a:ea typeface="Alfa Slab One"/>
                <a:cs typeface="Alfa Slab One"/>
                <a:sym typeface="Alfa Slab One"/>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1000"/>
              <a:buNone/>
              <a:defRPr sz="11000"/>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53" name="Google Shape;53;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4" name="Google Shape;5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0361AE"/>
              </a:buClr>
              <a:buSzPts val="3000"/>
              <a:buFont typeface="Alfa Slab One"/>
              <a:buNone/>
              <a:defRPr sz="3000">
                <a:solidFill>
                  <a:srgbClr val="0361AE"/>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2">
            <a:alphaModFix/>
          </a:blip>
          <a:stretch>
            <a:fillRect/>
          </a:stretch>
        </p:blipFill>
        <p:spPr>
          <a:xfrm>
            <a:off x="6993362" y="509500"/>
            <a:ext cx="2150640" cy="5082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0" y="1089659"/>
            <a:ext cx="8520600" cy="1464115"/>
          </a:xfrm>
          <a:prstGeom prst="rect">
            <a:avLst/>
          </a:prstGeom>
        </p:spPr>
        <p:txBody>
          <a:bodyPr spcFirstLastPara="1" wrap="square" lIns="91425" tIns="91425" rIns="91425" bIns="91425" anchor="b" anchorCtr="0">
            <a:normAutofit/>
          </a:bodyPr>
          <a:lstStyle/>
          <a:p>
            <a:pPr lvl="0"/>
            <a:r>
              <a:rPr lang="en-US" sz="4000" dirty="0" err="1" smtClean="0"/>
              <a:t>Biến</a:t>
            </a:r>
            <a:r>
              <a:rPr lang="en-US" sz="4000" dirty="0" smtClean="0"/>
              <a:t>, </a:t>
            </a:r>
            <a:r>
              <a:rPr lang="en-US" sz="4000" dirty="0" err="1" smtClean="0"/>
              <a:t>hằng</a:t>
            </a:r>
            <a:r>
              <a:rPr lang="en-US" sz="4000" dirty="0" smtClean="0"/>
              <a:t>, </a:t>
            </a:r>
            <a:r>
              <a:rPr lang="en-US" sz="4000" dirty="0" err="1" smtClean="0"/>
              <a:t>kiểu</a:t>
            </a:r>
            <a:r>
              <a:rPr lang="en-US" sz="4000" dirty="0" smtClean="0"/>
              <a:t> </a:t>
            </a:r>
            <a:r>
              <a:rPr lang="en-US" sz="4000" dirty="0" err="1" smtClean="0"/>
              <a:t>dữ</a:t>
            </a:r>
            <a:r>
              <a:rPr lang="en-US" sz="4000" dirty="0" smtClean="0"/>
              <a:t> </a:t>
            </a:r>
            <a:r>
              <a:rPr lang="en-US" sz="4000" dirty="0" err="1" smtClean="0"/>
              <a:t>liệu</a:t>
            </a:r>
            <a:endParaRPr lang="en-US" sz="4000" dirty="0"/>
          </a:p>
        </p:txBody>
      </p:sp>
      <p:sp>
        <p:nvSpPr>
          <p:cNvPr id="62" name="Google Shape;62;p13"/>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Khóa học </a:t>
            </a:r>
            <a:r>
              <a:rPr lang="en" dirty="0" smtClean="0"/>
              <a:t>Java</a:t>
            </a:r>
            <a:endParaRPr dirty="0"/>
          </a:p>
        </p:txBody>
      </p:sp>
    </p:spTree>
    <p:extLst>
      <p:ext uri="{BB962C8B-B14F-4D97-AF65-F5344CB8AC3E}">
        <p14:creationId xmlns:p14="http://schemas.microsoft.com/office/powerpoint/2010/main" val="25889930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8"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lstStyle/>
          <a:p>
            <a:pPr lvl="1" eaLnBrk="1" hangingPunct="1"/>
            <a:r>
              <a:rPr lang="en-US" altLang="en-US" dirty="0" err="1" smtClean="0"/>
              <a:t>Chú</a:t>
            </a:r>
            <a:r>
              <a:rPr lang="en-US" altLang="en-US" dirty="0" smtClean="0"/>
              <a:t> </a:t>
            </a:r>
            <a:r>
              <a:rPr lang="en-US" altLang="en-US" dirty="0" err="1" smtClean="0"/>
              <a:t>thích</a:t>
            </a:r>
            <a:r>
              <a:rPr lang="en-US" altLang="en-US" dirty="0" smtClean="0"/>
              <a:t> </a:t>
            </a:r>
            <a:r>
              <a:rPr lang="en-US" altLang="en-US" dirty="0" err="1" smtClean="0"/>
              <a:t>javadoc</a:t>
            </a:r>
            <a:r>
              <a:rPr lang="en-US" altLang="en-US" dirty="0" smtClean="0"/>
              <a:t>: </a:t>
            </a:r>
          </a:p>
          <a:p>
            <a:pPr lvl="2" eaLnBrk="1" hangingPunct="1"/>
            <a:r>
              <a:rPr lang="en-US" altLang="en-US" dirty="0" err="1" smtClean="0"/>
              <a:t>dùng</a:t>
            </a:r>
            <a:r>
              <a:rPr lang="en-US" altLang="en-US" dirty="0" smtClean="0"/>
              <a:t> </a:t>
            </a:r>
            <a:r>
              <a:rPr lang="en-US" altLang="en-US" dirty="0" err="1" smtClean="0"/>
              <a:t>để</a:t>
            </a:r>
            <a:r>
              <a:rPr lang="en-US" altLang="en-US" dirty="0" smtClean="0"/>
              <a:t> </a:t>
            </a:r>
            <a:r>
              <a:rPr lang="en-US" altLang="en-US" dirty="0" err="1" smtClean="0"/>
              <a:t>tài</a:t>
            </a:r>
            <a:r>
              <a:rPr lang="en-US" altLang="en-US" dirty="0" smtClean="0"/>
              <a:t> </a:t>
            </a:r>
            <a:r>
              <a:rPr lang="en-US" altLang="en-US" dirty="0" err="1" smtClean="0"/>
              <a:t>liệu</a:t>
            </a:r>
            <a:r>
              <a:rPr lang="en-US" altLang="en-US" dirty="0" smtClean="0"/>
              <a:t> </a:t>
            </a:r>
            <a:r>
              <a:rPr lang="en-US" altLang="en-US" dirty="0" err="1" smtClean="0"/>
              <a:t>hóa</a:t>
            </a:r>
            <a:r>
              <a:rPr lang="en-US" altLang="en-US" dirty="0" smtClean="0"/>
              <a:t> </a:t>
            </a:r>
            <a:r>
              <a:rPr lang="en-US" altLang="en-US" dirty="0" err="1" smtClean="0"/>
              <a:t>các</a:t>
            </a:r>
            <a:r>
              <a:rPr lang="en-US" altLang="en-US" dirty="0" smtClean="0"/>
              <a:t> </a:t>
            </a:r>
            <a:r>
              <a:rPr lang="en-US" altLang="en-US" dirty="0" err="1" smtClean="0"/>
              <a:t>lớp</a:t>
            </a:r>
            <a:r>
              <a:rPr lang="en-US" altLang="en-US" dirty="0" smtClean="0"/>
              <a:t> public hay protected</a:t>
            </a:r>
          </a:p>
          <a:p>
            <a:pPr lvl="2" eaLnBrk="1" hangingPunct="1"/>
            <a:r>
              <a:rPr lang="en-US" altLang="en-US" dirty="0" err="1" smtClean="0"/>
              <a:t>Bắt</a:t>
            </a:r>
            <a:r>
              <a:rPr lang="en-US" altLang="en-US" dirty="0" smtClean="0"/>
              <a:t> </a:t>
            </a:r>
            <a:r>
              <a:rPr lang="en-US" altLang="en-US" dirty="0" err="1" smtClean="0"/>
              <a:t>đầu</a:t>
            </a:r>
            <a:r>
              <a:rPr lang="en-US" altLang="en-US" dirty="0" smtClean="0"/>
              <a:t> </a:t>
            </a:r>
            <a:r>
              <a:rPr lang="en-US" altLang="en-US" dirty="0" err="1" smtClean="0"/>
              <a:t>bằng</a:t>
            </a:r>
            <a:r>
              <a:rPr lang="en-US" altLang="en-US" dirty="0" smtClean="0"/>
              <a:t> /**</a:t>
            </a:r>
          </a:p>
          <a:p>
            <a:pPr lvl="2" eaLnBrk="1" hangingPunct="1"/>
            <a:r>
              <a:rPr lang="en-US" altLang="en-US" dirty="0" err="1" smtClean="0"/>
              <a:t>Kết</a:t>
            </a:r>
            <a:r>
              <a:rPr lang="en-US" altLang="en-US" dirty="0" smtClean="0"/>
              <a:t> </a:t>
            </a:r>
            <a:r>
              <a:rPr lang="en-US" altLang="en-US" dirty="0" err="1" smtClean="0"/>
              <a:t>thúc</a:t>
            </a:r>
            <a:r>
              <a:rPr lang="en-US" altLang="en-US" dirty="0" smtClean="0"/>
              <a:t> </a:t>
            </a:r>
            <a:r>
              <a:rPr lang="en-US" altLang="en-US" dirty="0" err="1" smtClean="0"/>
              <a:t>bằng</a:t>
            </a:r>
            <a:r>
              <a:rPr lang="en-US" altLang="en-US" dirty="0" smtClean="0"/>
              <a:t> */</a:t>
            </a:r>
          </a:p>
        </p:txBody>
      </p:sp>
      <p:pic>
        <p:nvPicPr>
          <p:cNvPr id="3" name="Picture 2"/>
          <p:cNvPicPr>
            <a:picLocks noChangeAspect="1"/>
          </p:cNvPicPr>
          <p:nvPr/>
        </p:nvPicPr>
        <p:blipFill>
          <a:blip r:embed="rId2"/>
          <a:stretch>
            <a:fillRect/>
          </a:stretch>
        </p:blipFill>
        <p:spPr>
          <a:xfrm>
            <a:off x="4360935" y="1921864"/>
            <a:ext cx="3625778" cy="2893024"/>
          </a:xfrm>
          <a:prstGeom prst="rect">
            <a:avLst/>
          </a:prstGeom>
          <a:ln>
            <a:solidFill>
              <a:schemeClr val="accent1"/>
            </a:solidFill>
          </a:ln>
        </p:spPr>
      </p:pic>
      <p:pic>
        <p:nvPicPr>
          <p:cNvPr id="2" name="Picture 1"/>
          <p:cNvPicPr>
            <a:picLocks noChangeAspect="1"/>
          </p:cNvPicPr>
          <p:nvPr/>
        </p:nvPicPr>
        <p:blipFill>
          <a:blip r:embed="rId3"/>
          <a:stretch>
            <a:fillRect/>
          </a:stretch>
        </p:blipFill>
        <p:spPr>
          <a:xfrm>
            <a:off x="1295325" y="2628870"/>
            <a:ext cx="2938613" cy="1185923"/>
          </a:xfrm>
          <a:prstGeom prst="rect">
            <a:avLst/>
          </a:prstGeom>
          <a:ln>
            <a:solidFill>
              <a:schemeClr val="accent1">
                <a:lumMod val="75000"/>
              </a:schemeClr>
            </a:solidFill>
          </a:ln>
        </p:spPr>
      </p:pic>
      <p:sp>
        <p:nvSpPr>
          <p:cNvPr id="9" name="Title 1"/>
          <p:cNvSpPr>
            <a:spLocks noGrp="1"/>
          </p:cNvSpPr>
          <p:nvPr>
            <p:ph type="title"/>
          </p:nvPr>
        </p:nvSpPr>
        <p:spPr>
          <a:xfrm>
            <a:off x="311700" y="445025"/>
            <a:ext cx="8520600" cy="572700"/>
          </a:xfrm>
        </p:spPr>
        <p:txBody>
          <a:bodyPr>
            <a:normAutofit fontScale="90000"/>
          </a:bodyPr>
          <a:lstStyle/>
          <a:p>
            <a:r>
              <a:rPr lang="en-US" dirty="0" err="1" smtClean="0"/>
              <a:t>Chú</a:t>
            </a:r>
            <a:r>
              <a:rPr lang="en-US" dirty="0" smtClean="0"/>
              <a:t> </a:t>
            </a:r>
            <a:r>
              <a:rPr lang="en-US" dirty="0" err="1" smtClean="0"/>
              <a:t>thích</a:t>
            </a:r>
            <a:endParaRPr lang="en-US" dirty="0"/>
          </a:p>
        </p:txBody>
      </p:sp>
    </p:spTree>
    <p:extLst>
      <p:ext uri="{BB962C8B-B14F-4D97-AF65-F5344CB8AC3E}">
        <p14:creationId xmlns:p14="http://schemas.microsoft.com/office/powerpoint/2010/main" val="14915719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490250" y="526350"/>
            <a:ext cx="6779230" cy="4090800"/>
          </a:xfrm>
          <a:prstGeom prst="rect">
            <a:avLst/>
          </a:prstGeom>
        </p:spPr>
        <p:txBody>
          <a:bodyPr spcFirstLastPara="1" wrap="square" lIns="91425" tIns="91425" rIns="91425" bIns="91425" anchor="ctr" anchorCtr="0">
            <a:normAutofit/>
          </a:bodyPr>
          <a:lstStyle/>
          <a:p>
            <a:pPr lvl="0">
              <a:lnSpc>
                <a:spcPct val="115000"/>
              </a:lnSpc>
            </a:pPr>
            <a:r>
              <a:rPr lang="vi-VN" dirty="0"/>
              <a:t>Từ khóa và hằng</a:t>
            </a:r>
          </a:p>
        </p:txBody>
      </p:sp>
    </p:spTree>
    <p:extLst>
      <p:ext uri="{BB962C8B-B14F-4D97-AF65-F5344CB8AC3E}">
        <p14:creationId xmlns:p14="http://schemas.microsoft.com/office/powerpoint/2010/main" val="23662607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2"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normAutofit/>
          </a:bodyPr>
          <a:lstStyle/>
          <a:p>
            <a:pPr algn="just" eaLnBrk="1" hangingPunct="1"/>
            <a:r>
              <a:rPr lang="en-US" altLang="en-US" dirty="0" err="1"/>
              <a:t>L</a:t>
            </a:r>
            <a:r>
              <a:rPr lang="en-US" altLang="en-US" dirty="0" err="1" smtClean="0"/>
              <a:t>à</a:t>
            </a:r>
            <a:r>
              <a:rPr lang="en-US" altLang="en-US" dirty="0" smtClean="0"/>
              <a:t> </a:t>
            </a:r>
            <a:r>
              <a:rPr lang="en-US" altLang="en-US" dirty="0" err="1" smtClean="0"/>
              <a:t>những</a:t>
            </a:r>
            <a:r>
              <a:rPr lang="en-US" altLang="en-US" dirty="0" smtClean="0"/>
              <a:t> </a:t>
            </a:r>
            <a:r>
              <a:rPr lang="en-US" altLang="en-US" dirty="0" err="1" smtClean="0"/>
              <a:t>từ</a:t>
            </a:r>
            <a:r>
              <a:rPr lang="en-US" altLang="en-US" dirty="0" smtClean="0"/>
              <a:t> </a:t>
            </a:r>
            <a:r>
              <a:rPr lang="en-US" altLang="en-US" dirty="0" err="1" smtClean="0"/>
              <a:t>có</a:t>
            </a:r>
            <a:r>
              <a:rPr lang="en-US" altLang="en-US" dirty="0" smtClean="0"/>
              <a:t> ý </a:t>
            </a:r>
            <a:r>
              <a:rPr lang="en-US" altLang="en-US" dirty="0" err="1" smtClean="0"/>
              <a:t>nghĩa</a:t>
            </a:r>
            <a:r>
              <a:rPr lang="en-US" altLang="en-US" dirty="0" smtClean="0"/>
              <a:t> </a:t>
            </a:r>
            <a:r>
              <a:rPr lang="en-US" altLang="en-US" dirty="0" err="1" smtClean="0"/>
              <a:t>xác</a:t>
            </a:r>
            <a:r>
              <a:rPr lang="en-US" altLang="en-US" dirty="0" smtClean="0"/>
              <a:t> </a:t>
            </a:r>
            <a:r>
              <a:rPr lang="en-US" altLang="en-US" dirty="0" err="1" smtClean="0"/>
              <a:t>định</a:t>
            </a:r>
            <a:endParaRPr lang="en-US" altLang="en-US" dirty="0" smtClean="0"/>
          </a:p>
          <a:p>
            <a:pPr algn="just" eaLnBrk="1" hangingPunct="1"/>
            <a:r>
              <a:rPr lang="en-US" altLang="en-US" dirty="0" err="1" smtClean="0"/>
              <a:t>Thường</a:t>
            </a:r>
            <a:r>
              <a:rPr lang="en-US" altLang="en-US" dirty="0" smtClean="0"/>
              <a:t> </a:t>
            </a:r>
            <a:r>
              <a:rPr lang="en-US" altLang="en-US" dirty="0" err="1" smtClean="0"/>
              <a:t>dùng</a:t>
            </a:r>
            <a:r>
              <a:rPr lang="en-US" altLang="en-US" dirty="0" smtClean="0"/>
              <a:t> </a:t>
            </a:r>
            <a:r>
              <a:rPr lang="en-US" altLang="en-US" dirty="0" err="1" smtClean="0"/>
              <a:t>để</a:t>
            </a:r>
            <a:r>
              <a:rPr lang="en-US" altLang="en-US" dirty="0" smtClean="0"/>
              <a:t> </a:t>
            </a:r>
            <a:r>
              <a:rPr lang="en-US" altLang="en-US" dirty="0" err="1" smtClean="0"/>
              <a:t>khai</a:t>
            </a:r>
            <a:r>
              <a:rPr lang="en-US" altLang="en-US" dirty="0" smtClean="0"/>
              <a:t> </a:t>
            </a:r>
            <a:r>
              <a:rPr lang="en-US" altLang="en-US" dirty="0" err="1" smtClean="0"/>
              <a:t>báo</a:t>
            </a:r>
            <a:r>
              <a:rPr lang="en-US" altLang="en-US" dirty="0" smtClean="0"/>
              <a:t> </a:t>
            </a:r>
            <a:r>
              <a:rPr lang="en-US" altLang="en-US" dirty="0" err="1" smtClean="0"/>
              <a:t>các</a:t>
            </a:r>
            <a:r>
              <a:rPr lang="en-US" altLang="en-US" dirty="0" smtClean="0"/>
              <a:t> kiểu </a:t>
            </a:r>
            <a:r>
              <a:rPr lang="en-US" altLang="en-US" dirty="0" err="1" smtClean="0"/>
              <a:t>dữ</a:t>
            </a:r>
            <a:r>
              <a:rPr lang="en-US" altLang="en-US" dirty="0" smtClean="0"/>
              <a:t> </a:t>
            </a:r>
            <a:r>
              <a:rPr lang="en-US" altLang="en-US" dirty="0" err="1" smtClean="0"/>
              <a:t>liệu</a:t>
            </a:r>
            <a:r>
              <a:rPr lang="en-US" altLang="en-US" dirty="0" smtClean="0"/>
              <a:t>, </a:t>
            </a:r>
            <a:r>
              <a:rPr lang="en-US" altLang="en-US" dirty="0" err="1" smtClean="0"/>
              <a:t>viết</a:t>
            </a:r>
            <a:r>
              <a:rPr lang="en-US" altLang="en-US" dirty="0" smtClean="0"/>
              <a:t> </a:t>
            </a:r>
            <a:r>
              <a:rPr lang="en-US" altLang="en-US" dirty="0" err="1" smtClean="0"/>
              <a:t>các</a:t>
            </a:r>
            <a:r>
              <a:rPr lang="en-US" altLang="en-US" dirty="0" smtClean="0"/>
              <a:t> </a:t>
            </a:r>
            <a:r>
              <a:rPr lang="en-US" altLang="en-US" dirty="0" err="1" smtClean="0"/>
              <a:t>toán</a:t>
            </a:r>
            <a:r>
              <a:rPr lang="en-US" altLang="en-US" dirty="0" smtClean="0"/>
              <a:t> </a:t>
            </a:r>
            <a:r>
              <a:rPr lang="en-US" altLang="en-US" dirty="0" err="1" smtClean="0"/>
              <a:t>tử</a:t>
            </a:r>
            <a:r>
              <a:rPr lang="en-US" altLang="en-US" dirty="0" smtClean="0"/>
              <a:t> </a:t>
            </a:r>
            <a:r>
              <a:rPr lang="en-US" altLang="en-US" dirty="0" err="1" smtClean="0"/>
              <a:t>và</a:t>
            </a:r>
            <a:r>
              <a:rPr lang="en-US" altLang="en-US" dirty="0" smtClean="0"/>
              <a:t> câu </a:t>
            </a:r>
            <a:r>
              <a:rPr lang="en-US" altLang="en-US" dirty="0" err="1" smtClean="0"/>
              <a:t>lệnh</a:t>
            </a:r>
            <a:endParaRPr lang="en-US" altLang="en-US" dirty="0" smtClean="0"/>
          </a:p>
          <a:p>
            <a:pPr algn="just" eaLnBrk="1" hangingPunct="1"/>
            <a:r>
              <a:rPr lang="en-US" altLang="en-US" dirty="0" err="1" smtClean="0"/>
              <a:t>Chú</a:t>
            </a:r>
            <a:r>
              <a:rPr lang="en-US" altLang="en-US" dirty="0" smtClean="0"/>
              <a:t> ý:</a:t>
            </a:r>
          </a:p>
          <a:p>
            <a:pPr lvl="1" algn="just" eaLnBrk="1" hangingPunct="1"/>
            <a:r>
              <a:rPr lang="en-US" altLang="en-US" dirty="0" err="1" smtClean="0"/>
              <a:t>Không</a:t>
            </a:r>
            <a:r>
              <a:rPr lang="en-US" altLang="en-US" dirty="0" smtClean="0"/>
              <a:t> </a:t>
            </a:r>
            <a:r>
              <a:rPr lang="en-US" altLang="en-US" dirty="0" err="1" smtClean="0"/>
              <a:t>được</a:t>
            </a:r>
            <a:r>
              <a:rPr lang="en-US" altLang="en-US" dirty="0" smtClean="0"/>
              <a:t> </a:t>
            </a:r>
            <a:r>
              <a:rPr lang="en-US" altLang="en-US" dirty="0" err="1" smtClean="0"/>
              <a:t>dùng</a:t>
            </a:r>
            <a:r>
              <a:rPr lang="en-US" altLang="en-US" dirty="0" smtClean="0"/>
              <a:t> </a:t>
            </a:r>
            <a:r>
              <a:rPr lang="en-US" altLang="en-US" dirty="0" err="1" smtClean="0"/>
              <a:t>từ</a:t>
            </a:r>
            <a:r>
              <a:rPr lang="en-US" altLang="en-US" dirty="0" smtClean="0"/>
              <a:t> </a:t>
            </a:r>
            <a:r>
              <a:rPr lang="en-US" altLang="en-US" dirty="0" err="1" smtClean="0"/>
              <a:t>khóa</a:t>
            </a:r>
            <a:r>
              <a:rPr lang="en-US" altLang="en-US" dirty="0" smtClean="0"/>
              <a:t> </a:t>
            </a:r>
            <a:r>
              <a:rPr lang="en-US" altLang="en-US" dirty="0" err="1" smtClean="0"/>
              <a:t>để</a:t>
            </a:r>
            <a:r>
              <a:rPr lang="en-US" altLang="en-US" dirty="0" smtClean="0"/>
              <a:t> </a:t>
            </a:r>
            <a:r>
              <a:rPr lang="en-US" altLang="en-US" dirty="0" err="1" smtClean="0"/>
              <a:t>đặt</a:t>
            </a:r>
            <a:r>
              <a:rPr lang="en-US" altLang="en-US" dirty="0" smtClean="0"/>
              <a:t> </a:t>
            </a:r>
            <a:r>
              <a:rPr lang="en-US" altLang="en-US" dirty="0" err="1" smtClean="0"/>
              <a:t>tên</a:t>
            </a:r>
            <a:r>
              <a:rPr lang="en-US" altLang="en-US" dirty="0" smtClean="0"/>
              <a:t> </a:t>
            </a:r>
            <a:r>
              <a:rPr lang="en-US" altLang="en-US" dirty="0" err="1" smtClean="0"/>
              <a:t>cho</a:t>
            </a:r>
            <a:r>
              <a:rPr lang="en-US" altLang="en-US" dirty="0" smtClean="0"/>
              <a:t> </a:t>
            </a:r>
            <a:r>
              <a:rPr lang="en-US" altLang="en-US" dirty="0" err="1" smtClean="0"/>
              <a:t>hằng</a:t>
            </a:r>
            <a:r>
              <a:rPr lang="en-US" altLang="en-US" dirty="0" smtClean="0"/>
              <a:t>, </a:t>
            </a:r>
            <a:r>
              <a:rPr lang="en-US" altLang="en-US" dirty="0" err="1" smtClean="0"/>
              <a:t>biến</a:t>
            </a:r>
            <a:r>
              <a:rPr lang="en-US" altLang="en-US" dirty="0" smtClean="0"/>
              <a:t>, </a:t>
            </a:r>
            <a:r>
              <a:rPr lang="en-US" altLang="en-US" dirty="0" err="1" smtClean="0"/>
              <a:t>mảng</a:t>
            </a:r>
            <a:r>
              <a:rPr lang="en-US" altLang="en-US" dirty="0" smtClean="0"/>
              <a:t>, </a:t>
            </a:r>
            <a:r>
              <a:rPr lang="en-US" altLang="en-US" dirty="0" err="1" smtClean="0"/>
              <a:t>hàm</a:t>
            </a:r>
            <a:r>
              <a:rPr lang="en-US" altLang="en-US" dirty="0" smtClean="0"/>
              <a:t>, …</a:t>
            </a:r>
          </a:p>
          <a:p>
            <a:pPr lvl="1" algn="just" eaLnBrk="1" hangingPunct="1"/>
            <a:r>
              <a:rPr lang="en-US" altLang="en-US" dirty="0" err="1" smtClean="0"/>
              <a:t>Từ</a:t>
            </a:r>
            <a:r>
              <a:rPr lang="en-US" altLang="en-US" dirty="0" smtClean="0"/>
              <a:t> </a:t>
            </a:r>
            <a:r>
              <a:rPr lang="en-US" altLang="en-US" dirty="0" err="1" smtClean="0"/>
              <a:t>khóa</a:t>
            </a:r>
            <a:r>
              <a:rPr lang="en-US" altLang="en-US" dirty="0" smtClean="0"/>
              <a:t> </a:t>
            </a:r>
            <a:r>
              <a:rPr lang="en-US" altLang="en-US" dirty="0" err="1" smtClean="0"/>
              <a:t>phải</a:t>
            </a:r>
            <a:r>
              <a:rPr lang="en-US" altLang="en-US" dirty="0" smtClean="0"/>
              <a:t> </a:t>
            </a:r>
            <a:r>
              <a:rPr lang="en-US" altLang="en-US" dirty="0" err="1" smtClean="0"/>
              <a:t>viết</a:t>
            </a:r>
            <a:r>
              <a:rPr lang="en-US" altLang="en-US" dirty="0" smtClean="0"/>
              <a:t> </a:t>
            </a:r>
            <a:r>
              <a:rPr lang="en-US" altLang="en-US" dirty="0" err="1" smtClean="0"/>
              <a:t>bằng</a:t>
            </a:r>
            <a:r>
              <a:rPr lang="en-US" altLang="en-US" dirty="0" smtClean="0"/>
              <a:t> </a:t>
            </a:r>
            <a:r>
              <a:rPr lang="en-US" altLang="en-US" dirty="0" err="1" smtClean="0"/>
              <a:t>chữ</a:t>
            </a:r>
            <a:r>
              <a:rPr lang="en-US" altLang="en-US" dirty="0" smtClean="0"/>
              <a:t> </a:t>
            </a:r>
            <a:r>
              <a:rPr lang="en-US" altLang="en-US" dirty="0" err="1" smtClean="0"/>
              <a:t>thường</a:t>
            </a:r>
            <a:endParaRPr lang="en-US" altLang="en-US" dirty="0" smtClean="0"/>
          </a:p>
          <a:p>
            <a:pPr algn="just" eaLnBrk="1" hangingPunct="1"/>
            <a:endParaRPr lang="en-US" altLang="en-US" dirty="0" smtClean="0"/>
          </a:p>
        </p:txBody>
      </p:sp>
      <p:pic>
        <p:nvPicPr>
          <p:cNvPr id="4098" name="Picture 2" descr="List of Keywords used in Java"/>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0324" r="18218"/>
          <a:stretch/>
        </p:blipFill>
        <p:spPr bwMode="auto">
          <a:xfrm>
            <a:off x="3764756" y="3402526"/>
            <a:ext cx="2043113" cy="1740974"/>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a:spLocks noGrp="1"/>
          </p:cNvSpPr>
          <p:nvPr>
            <p:ph type="title"/>
          </p:nvPr>
        </p:nvSpPr>
        <p:spPr>
          <a:xfrm>
            <a:off x="311700" y="445025"/>
            <a:ext cx="8520600" cy="572700"/>
          </a:xfrm>
        </p:spPr>
        <p:txBody>
          <a:bodyPr>
            <a:normAutofit fontScale="90000"/>
          </a:bodyPr>
          <a:lstStyle/>
          <a:p>
            <a:r>
              <a:rPr lang="en-US" dirty="0" err="1" smtClean="0"/>
              <a:t>Từ</a:t>
            </a:r>
            <a:r>
              <a:rPr lang="en-US" dirty="0" smtClean="0"/>
              <a:t> </a:t>
            </a:r>
            <a:r>
              <a:rPr lang="en-US" dirty="0" err="1" smtClean="0"/>
              <a:t>khóa</a:t>
            </a:r>
            <a:r>
              <a:rPr lang="en-US" dirty="0"/>
              <a:t/>
            </a:r>
            <a:br>
              <a:rPr lang="en-US" dirty="0"/>
            </a:br>
            <a:endParaRPr lang="en-US" dirty="0"/>
          </a:p>
        </p:txBody>
      </p:sp>
    </p:spTree>
    <p:extLst>
      <p:ext uri="{BB962C8B-B14F-4D97-AF65-F5344CB8AC3E}">
        <p14:creationId xmlns:p14="http://schemas.microsoft.com/office/powerpoint/2010/main" val="11187239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363" name="Group 3"/>
          <p:cNvGraphicFramePr>
            <a:graphicFrameLocks noGrp="1"/>
          </p:cNvGraphicFramePr>
          <p:nvPr>
            <p:ph type="tbl" idx="4294967295"/>
            <p:extLst/>
          </p:nvPr>
        </p:nvGraphicFramePr>
        <p:xfrm>
          <a:off x="245533" y="1257300"/>
          <a:ext cx="8635999" cy="3781004"/>
        </p:xfrm>
        <a:graphic>
          <a:graphicData uri="http://schemas.openxmlformats.org/drawingml/2006/table">
            <a:tbl>
              <a:tblPr/>
              <a:tblGrid>
                <a:gridCol w="1919111"/>
                <a:gridCol w="6716888"/>
              </a:tblGrid>
              <a:tr h="39782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rgbClr val="FFFF00"/>
                          </a:solidFill>
                          <a:latin typeface="Proxima Nova"/>
                          <a:ea typeface="Proxima Nova"/>
                          <a:cs typeface="Proxima Nova"/>
                          <a:sym typeface="Proxima Nova"/>
                        </a:rPr>
                        <a:t>Từ</a:t>
                      </a:r>
                      <a:r>
                        <a:rPr lang="en-US" altLang="en-US" sz="1400" b="0" i="0" u="none" strike="noStrike" cap="none" dirty="0" smtClean="0">
                          <a:solidFill>
                            <a:srgbClr val="FFFF00"/>
                          </a:solidFill>
                          <a:latin typeface="Proxima Nova"/>
                          <a:ea typeface="Proxima Nova"/>
                          <a:cs typeface="Proxima Nova"/>
                          <a:sym typeface="Proxima Nova"/>
                        </a:rPr>
                        <a:t> </a:t>
                      </a:r>
                      <a:r>
                        <a:rPr lang="en-US" altLang="en-US" sz="1400" b="0" i="0" u="none" strike="noStrike" cap="none" dirty="0" err="1" smtClean="0">
                          <a:solidFill>
                            <a:srgbClr val="FFFF00"/>
                          </a:solidFill>
                          <a:latin typeface="Proxima Nova"/>
                          <a:ea typeface="Proxima Nova"/>
                          <a:cs typeface="Proxima Nova"/>
                          <a:sym typeface="Proxima Nova"/>
                        </a:rPr>
                        <a:t>khóa</a:t>
                      </a:r>
                      <a:endParaRPr lang="en-US" altLang="en-US" sz="1400" b="0" i="0" u="none" strike="noStrike" cap="none" dirty="0" smtClean="0">
                        <a:solidFill>
                          <a:srgbClr val="FFFF00"/>
                        </a:solidFill>
                        <a:latin typeface="Proxima Nova"/>
                        <a:ea typeface="Proxima Nova"/>
                        <a:cs typeface="Proxima Nova"/>
                        <a:sym typeface="Proxima Nova"/>
                      </a:endParaRP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rgbClr val="FFFF00"/>
                          </a:solidFill>
                          <a:latin typeface="Proxima Nova"/>
                          <a:ea typeface="Proxima Nova"/>
                          <a:cs typeface="Proxima Nova"/>
                          <a:sym typeface="Proxima Nova"/>
                        </a:rPr>
                        <a:t>Ý </a:t>
                      </a:r>
                      <a:r>
                        <a:rPr lang="en-US" altLang="en-US" sz="1400" b="0" i="0" u="none" strike="noStrike" cap="none" dirty="0" err="1" smtClean="0">
                          <a:solidFill>
                            <a:srgbClr val="FFFF00"/>
                          </a:solidFill>
                          <a:latin typeface="Proxima Nova"/>
                          <a:ea typeface="Proxima Nova"/>
                          <a:cs typeface="Proxima Nova"/>
                          <a:sym typeface="Proxima Nova"/>
                        </a:rPr>
                        <a:t>nghĩa</a:t>
                      </a:r>
                      <a:endParaRPr lang="en-US" altLang="en-US" sz="1400" b="0" i="0" u="none" strike="noStrike" cap="none" dirty="0" smtClean="0">
                        <a:solidFill>
                          <a:srgbClr val="FFFF00"/>
                        </a:solidFill>
                        <a:latin typeface="Proxima Nova"/>
                        <a:ea typeface="Proxima Nova"/>
                        <a:cs typeface="Proxima Nova"/>
                        <a:sym typeface="Proxima Nova"/>
                      </a:endParaRP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abstract</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Dùng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để</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khai</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báo</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lớp</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hàm</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trừu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tượng</a:t>
                      </a:r>
                      <a:r>
                        <a:rPr lang="en-US" altLang="en-US" sz="1400" b="0" i="0" u="none" strike="noStrike" cap="none" dirty="0" smtClean="0">
                          <a:solidFill>
                            <a:schemeClr val="dk2"/>
                          </a:solidFill>
                          <a:latin typeface="Proxima Nova"/>
                          <a:ea typeface="Proxima Nova"/>
                          <a:cs typeface="Proxima Nova"/>
                          <a:sym typeface="Proxima Nova"/>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boolean</a:t>
                      </a:r>
                      <a:endParaRPr lang="en-US" altLang="en-US" sz="1400" b="0" i="0" u="none" strike="noStrike" cap="none" dirty="0" smtClean="0">
                        <a:solidFill>
                          <a:schemeClr val="dk2"/>
                        </a:solidFill>
                        <a:latin typeface="Proxima Nova"/>
                        <a:ea typeface="Proxima Nova"/>
                        <a:cs typeface="Proxima Nova"/>
                        <a:sym typeface="Proxima Nova"/>
                      </a:endParaRP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Kiểu </a:t>
                      </a:r>
                      <a:r>
                        <a:rPr lang="en-US" altLang="en-US" sz="1400" b="0" i="0" u="none" strike="noStrike" cap="none" dirty="0" err="1" smtClean="0">
                          <a:solidFill>
                            <a:schemeClr val="dk2"/>
                          </a:solidFill>
                          <a:latin typeface="Proxima Nova"/>
                          <a:ea typeface="Proxima Nova"/>
                          <a:cs typeface="Proxima Nova"/>
                          <a:sym typeface="Proxima Nova"/>
                        </a:rPr>
                        <a:t>dữ</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liệu</a:t>
                      </a:r>
                      <a:r>
                        <a:rPr lang="en-US" altLang="en-US" sz="1400" b="0" i="0" u="none" strike="noStrike" cap="none" dirty="0" smtClean="0">
                          <a:solidFill>
                            <a:schemeClr val="dk2"/>
                          </a:solidFill>
                          <a:latin typeface="Proxima Nova"/>
                          <a:ea typeface="Proxima Nova"/>
                          <a:cs typeface="Proxima Nova"/>
                          <a:sym typeface="Proxima Nova"/>
                        </a:rPr>
                        <a:t> logic</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break</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dụng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để</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kết</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thúc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vòng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lặp</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hoặc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cấu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trúc</a:t>
                      </a:r>
                      <a:r>
                        <a:rPr lang="en-US" altLang="en-US" sz="1400" b="0" i="0" u="none" strike="noStrike" cap="none" dirty="0" smtClean="0">
                          <a:solidFill>
                            <a:schemeClr val="dk2"/>
                          </a:solidFill>
                          <a:latin typeface="Proxima Nova"/>
                          <a:ea typeface="Proxima Nova"/>
                          <a:cs typeface="Proxima Nova"/>
                          <a:sym typeface="Proxima Nova"/>
                        </a:rPr>
                        <a:t> switch.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byte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Kiểu </a:t>
                      </a:r>
                      <a:r>
                        <a:rPr lang="en-US" altLang="en-US" sz="1400" b="0" i="0" u="none" strike="noStrike" cap="none" dirty="0" err="1" smtClean="0">
                          <a:solidFill>
                            <a:schemeClr val="dk2"/>
                          </a:solidFill>
                          <a:latin typeface="Proxima Nova"/>
                          <a:ea typeface="Proxima Nova"/>
                          <a:cs typeface="Proxima Nova"/>
                          <a:sym typeface="Proxima Nova"/>
                        </a:rPr>
                        <a:t>dữ</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liệu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số</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nguyên</a:t>
                      </a:r>
                      <a:r>
                        <a:rPr lang="en-US" altLang="en-US" sz="1400" b="0" i="0" u="none" strike="noStrike" cap="none" dirty="0" smtClean="0">
                          <a:solidFill>
                            <a:schemeClr val="dk2"/>
                          </a:solidFill>
                          <a:latin typeface="Proxima Nova"/>
                          <a:ea typeface="Proxima Nova"/>
                          <a:cs typeface="Proxima Nova"/>
                          <a:sym typeface="Proxima Nova"/>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case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dụng</a:t>
                      </a:r>
                      <a:r>
                        <a:rPr lang="en-US" altLang="en-US" sz="1400" b="0" i="0" u="none" strike="noStrike" cap="none" dirty="0" smtClean="0">
                          <a:solidFill>
                            <a:schemeClr val="dk2"/>
                          </a:solidFill>
                          <a:latin typeface="Proxima Nova"/>
                          <a:ea typeface="Proxima Nova"/>
                          <a:cs typeface="Proxima Nova"/>
                          <a:sym typeface="Proxima Nova"/>
                        </a:rPr>
                        <a:t> trong </a:t>
                      </a:r>
                      <a:r>
                        <a:rPr lang="en-US" altLang="en-US" sz="1400" b="0" i="0" u="none" strike="noStrike" cap="none" dirty="0" err="1" smtClean="0">
                          <a:solidFill>
                            <a:schemeClr val="dk2"/>
                          </a:solidFill>
                          <a:latin typeface="Proxima Nova"/>
                          <a:ea typeface="Proxima Nova"/>
                          <a:cs typeface="Proxima Nova"/>
                          <a:sym typeface="Proxima Nova"/>
                        </a:rPr>
                        <a:t>lệnh</a:t>
                      </a:r>
                      <a:r>
                        <a:rPr lang="en-US" altLang="en-US" sz="1400" b="0" i="0" u="none" strike="noStrike" cap="none" dirty="0" smtClean="0">
                          <a:solidFill>
                            <a:schemeClr val="dk2"/>
                          </a:solidFill>
                          <a:latin typeface="Proxima Nova"/>
                          <a:ea typeface="Proxima Nova"/>
                          <a:cs typeface="Proxima Nova"/>
                          <a:sym typeface="Proxima Nova"/>
                        </a:rPr>
                        <a:t> switch.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char</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Kiểu </a:t>
                      </a:r>
                      <a:r>
                        <a:rPr lang="en-US" altLang="en-US" sz="1400" b="0" i="0" u="none" strike="noStrike" cap="none" dirty="0" err="1" smtClean="0">
                          <a:solidFill>
                            <a:schemeClr val="dk2"/>
                          </a:solidFill>
                          <a:latin typeface="Proxima Nova"/>
                          <a:ea typeface="Proxima Nova"/>
                          <a:cs typeface="Proxima Nova"/>
                          <a:sym typeface="Proxima Nova"/>
                        </a:rPr>
                        <a:t>dữ</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liệu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kí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tự</a:t>
                      </a:r>
                      <a:r>
                        <a:rPr lang="en-US" altLang="en-US" sz="1400" b="0" i="0" u="none" strike="noStrike" cap="none" dirty="0" smtClean="0">
                          <a:solidFill>
                            <a:schemeClr val="dk2"/>
                          </a:solidFill>
                          <a:latin typeface="Proxima Nova"/>
                          <a:ea typeface="Proxima Nova"/>
                          <a:cs typeface="Proxima Nova"/>
                          <a:sym typeface="Proxima Nova"/>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catch</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dụng</a:t>
                      </a:r>
                      <a:r>
                        <a:rPr lang="en-US" altLang="en-US" sz="1400" b="0" i="0" u="none" strike="noStrike" cap="none" dirty="0" smtClean="0">
                          <a:solidFill>
                            <a:schemeClr val="dk2"/>
                          </a:solidFill>
                          <a:latin typeface="Proxima Nova"/>
                          <a:ea typeface="Proxima Nova"/>
                          <a:cs typeface="Proxima Nova"/>
                          <a:sym typeface="Proxima Nova"/>
                        </a:rPr>
                        <a:t> trong </a:t>
                      </a:r>
                      <a:r>
                        <a:rPr lang="en-US" altLang="en-US" sz="1400" b="0" i="0" u="none" strike="noStrike" cap="none" dirty="0" err="1" smtClean="0">
                          <a:solidFill>
                            <a:schemeClr val="dk2"/>
                          </a:solidFill>
                          <a:latin typeface="Proxima Nova"/>
                          <a:ea typeface="Proxima Nova"/>
                          <a:cs typeface="Proxima Nova"/>
                          <a:sym typeface="Proxima Nova"/>
                        </a:rPr>
                        <a:t>xử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lý</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ngoại</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lệ</a:t>
                      </a:r>
                      <a:r>
                        <a:rPr lang="en-US" altLang="en-US" sz="1400" b="0" i="0" u="none" strike="noStrike" cap="none" dirty="0" smtClean="0">
                          <a:solidFill>
                            <a:schemeClr val="dk2"/>
                          </a:solidFill>
                          <a:latin typeface="Proxima Nova"/>
                          <a:ea typeface="Proxima Nova"/>
                          <a:cs typeface="Proxima Nova"/>
                          <a:sym typeface="Proxima Nova"/>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class</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Dùng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để</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khai</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báo</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lớp</a:t>
                      </a:r>
                      <a:r>
                        <a:rPr lang="en-US" altLang="en-US" sz="1400" b="0" i="0" u="none" strike="noStrike" cap="none" dirty="0" smtClean="0">
                          <a:solidFill>
                            <a:schemeClr val="dk2"/>
                          </a:solidFill>
                          <a:latin typeface="Proxima Nova"/>
                          <a:ea typeface="Proxima Nova"/>
                          <a:cs typeface="Proxima Nova"/>
                          <a:sym typeface="Proxima Nova"/>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const</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Khai</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báo</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biến</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theo</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sau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là</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biến</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hằng</a:t>
                      </a:r>
                      <a:endParaRPr lang="en-US" altLang="en-US" sz="1400" b="0" i="0" u="none" strike="noStrike" cap="none" dirty="0" smtClean="0">
                        <a:solidFill>
                          <a:schemeClr val="dk2"/>
                        </a:solidFill>
                        <a:latin typeface="Proxima Nova"/>
                        <a:ea typeface="Proxima Nova"/>
                        <a:cs typeface="Proxima Nova"/>
                        <a:sym typeface="Proxima Nova"/>
                      </a:endParaRP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continue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dùng</a:t>
                      </a:r>
                      <a:r>
                        <a:rPr lang="en-US" altLang="en-US" sz="1400" b="0" i="0" u="none" strike="noStrike" cap="none" dirty="0" smtClean="0">
                          <a:solidFill>
                            <a:schemeClr val="dk2"/>
                          </a:solidFill>
                          <a:latin typeface="Proxima Nova"/>
                          <a:ea typeface="Proxima Nova"/>
                          <a:cs typeface="Proxima Nova"/>
                          <a:sym typeface="Proxima Nova"/>
                        </a:rPr>
                        <a:t> trong </a:t>
                      </a:r>
                      <a:r>
                        <a:rPr lang="en-US" altLang="en-US" sz="1400" b="0" i="0" u="none" strike="noStrike" cap="none" dirty="0" err="1" smtClean="0">
                          <a:solidFill>
                            <a:schemeClr val="dk2"/>
                          </a:solidFill>
                          <a:latin typeface="Proxima Nova"/>
                          <a:ea typeface="Proxima Nova"/>
                          <a:cs typeface="Proxima Nova"/>
                          <a:sym typeface="Proxima Nova"/>
                        </a:rPr>
                        <a:t>vòng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lặp</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để</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bắt</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đầu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một</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vòng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lặp</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mới</a:t>
                      </a:r>
                      <a:r>
                        <a:rPr lang="en-US" altLang="en-US" sz="1400" b="0" i="0" u="none" strike="noStrike" cap="none" dirty="0" smtClean="0">
                          <a:solidFill>
                            <a:schemeClr val="dk2"/>
                          </a:solidFill>
                          <a:latin typeface="Proxima Nova"/>
                          <a:ea typeface="Proxima Nova"/>
                          <a:cs typeface="Proxima Nova"/>
                          <a:sym typeface="Proxima Nova"/>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smtClean="0">
                          <a:solidFill>
                            <a:schemeClr val="dk2"/>
                          </a:solidFill>
                          <a:latin typeface="Proxima Nova"/>
                          <a:ea typeface="Proxima Nova"/>
                          <a:cs typeface="Proxima Nova"/>
                          <a:sym typeface="Proxima Nova"/>
                        </a:rPr>
                        <a:t>default</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dụng</a:t>
                      </a:r>
                      <a:r>
                        <a:rPr lang="en-US" altLang="en-US" sz="1400" b="0" i="0" u="none" strike="noStrike" cap="none" dirty="0" smtClean="0">
                          <a:solidFill>
                            <a:schemeClr val="dk2"/>
                          </a:solidFill>
                          <a:latin typeface="Proxima Nova"/>
                          <a:ea typeface="Proxima Nova"/>
                          <a:cs typeface="Proxima Nova"/>
                          <a:sym typeface="Proxima Nova"/>
                        </a:rPr>
                        <a:t> trong </a:t>
                      </a:r>
                      <a:r>
                        <a:rPr lang="en-US" altLang="en-US" sz="1400" b="0" i="0" u="none" strike="noStrike" cap="none" dirty="0" err="1" smtClean="0">
                          <a:solidFill>
                            <a:schemeClr val="dk2"/>
                          </a:solidFill>
                          <a:latin typeface="Proxima Nova"/>
                          <a:ea typeface="Proxima Nova"/>
                          <a:cs typeface="Proxima Nova"/>
                          <a:sym typeface="Proxima Nova"/>
                        </a:rPr>
                        <a:t>lệnh</a:t>
                      </a:r>
                      <a:r>
                        <a:rPr lang="en-US" altLang="en-US" sz="1400" b="0" i="0" u="none" strike="noStrike" cap="none" dirty="0" smtClean="0">
                          <a:solidFill>
                            <a:schemeClr val="dk2"/>
                          </a:solidFill>
                          <a:latin typeface="Proxima Nova"/>
                          <a:ea typeface="Proxima Nova"/>
                          <a:cs typeface="Proxima Nova"/>
                          <a:sym typeface="Proxima Nova"/>
                        </a:rPr>
                        <a:t> switch.</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smtClean="0">
                          <a:solidFill>
                            <a:schemeClr val="dk2"/>
                          </a:solidFill>
                          <a:latin typeface="Proxima Nova"/>
                          <a:ea typeface="Proxima Nova"/>
                          <a:cs typeface="Proxima Nova"/>
                          <a:sym typeface="Proxima Nova"/>
                        </a:rPr>
                        <a:t>do</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400" b="0" i="0" u="none" strike="noStrike" cap="none" dirty="0" err="1" smtClean="0">
                          <a:solidFill>
                            <a:schemeClr val="dk2"/>
                          </a:solidFill>
                          <a:latin typeface="Proxima Nova"/>
                          <a:ea typeface="Proxima Nova"/>
                          <a:cs typeface="Proxima Nova"/>
                          <a:sym typeface="Proxima Nova"/>
                        </a:rPr>
                        <a:t>Được</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sử</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dụng</a:t>
                      </a:r>
                      <a:r>
                        <a:rPr lang="en-US" altLang="en-US" sz="1400" b="0" i="0" u="none" strike="noStrike" cap="none" dirty="0" smtClean="0">
                          <a:solidFill>
                            <a:schemeClr val="dk2"/>
                          </a:solidFill>
                          <a:latin typeface="Proxima Nova"/>
                          <a:ea typeface="Proxima Nova"/>
                          <a:cs typeface="Proxima Nova"/>
                          <a:sym typeface="Proxima Nova"/>
                        </a:rPr>
                        <a:t> trong </a:t>
                      </a:r>
                      <a:r>
                        <a:rPr lang="en-US" altLang="en-US" sz="1400" b="0" i="0" u="none" strike="noStrike" cap="none" dirty="0" err="1" smtClean="0">
                          <a:solidFill>
                            <a:schemeClr val="dk2"/>
                          </a:solidFill>
                          <a:latin typeface="Proxima Nova"/>
                          <a:ea typeface="Proxima Nova"/>
                          <a:cs typeface="Proxima Nova"/>
                          <a:sym typeface="Proxima Nova"/>
                        </a:rPr>
                        <a:t>vòng</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lặp</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điều</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kiện</a:t>
                      </a:r>
                      <a:r>
                        <a:rPr lang="en-US" altLang="en-US" sz="1400" b="0" i="0" u="none" strike="noStrike" cap="none" dirty="0" smtClean="0">
                          <a:solidFill>
                            <a:schemeClr val="dk2"/>
                          </a:solidFill>
                          <a:latin typeface="Proxima Nova"/>
                          <a:ea typeface="Proxima Nova"/>
                          <a:cs typeface="Proxima Nova"/>
                          <a:sym typeface="Proxima Nova"/>
                        </a:rPr>
                        <a:t> </a:t>
                      </a:r>
                      <a:r>
                        <a:rPr lang="en-US" altLang="en-US" sz="1400" b="0" i="0" u="none" strike="noStrike" cap="none" dirty="0" err="1" smtClean="0">
                          <a:solidFill>
                            <a:schemeClr val="dk2"/>
                          </a:solidFill>
                          <a:latin typeface="Proxima Nova"/>
                          <a:ea typeface="Proxima Nova"/>
                          <a:cs typeface="Proxima Nova"/>
                          <a:sym typeface="Proxima Nova"/>
                        </a:rPr>
                        <a:t>sau</a:t>
                      </a:r>
                      <a:r>
                        <a:rPr lang="en-US" altLang="en-US" sz="1400" b="0" i="0" u="none" strike="noStrike" cap="none" dirty="0" smtClean="0">
                          <a:solidFill>
                            <a:schemeClr val="dk2"/>
                          </a:solidFill>
                          <a:latin typeface="Proxima Nova"/>
                          <a:ea typeface="Proxima Nova"/>
                          <a:cs typeface="Proxima Nova"/>
                          <a:sym typeface="Proxima Nova"/>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0" name="Title 2"/>
          <p:cNvSpPr>
            <a:spLocks noGrp="1"/>
          </p:cNvSpPr>
          <p:nvPr>
            <p:ph type="title"/>
          </p:nvPr>
        </p:nvSpPr>
        <p:spPr>
          <a:xfrm>
            <a:off x="311700" y="445025"/>
            <a:ext cx="8520600" cy="572700"/>
          </a:xfrm>
        </p:spPr>
        <p:txBody>
          <a:bodyPr>
            <a:normAutofit fontScale="90000"/>
          </a:bodyPr>
          <a:lstStyle/>
          <a:p>
            <a:r>
              <a:rPr lang="en-US" dirty="0" err="1" smtClean="0"/>
              <a:t>Từ</a:t>
            </a:r>
            <a:r>
              <a:rPr lang="en-US" dirty="0" smtClean="0"/>
              <a:t> </a:t>
            </a:r>
            <a:r>
              <a:rPr lang="en-US" dirty="0" err="1" smtClean="0"/>
              <a:t>khóa</a:t>
            </a:r>
            <a:r>
              <a:rPr lang="en-US" dirty="0"/>
              <a:t/>
            </a:r>
            <a:br>
              <a:rPr lang="en-US" dirty="0"/>
            </a:br>
            <a:endParaRPr lang="en-US" dirty="0"/>
          </a:p>
        </p:txBody>
      </p:sp>
    </p:spTree>
    <p:extLst>
      <p:ext uri="{BB962C8B-B14F-4D97-AF65-F5344CB8AC3E}">
        <p14:creationId xmlns:p14="http://schemas.microsoft.com/office/powerpoint/2010/main" val="8555853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387" name="Group 3"/>
          <p:cNvGraphicFramePr>
            <a:graphicFrameLocks noGrp="1"/>
          </p:cNvGraphicFramePr>
          <p:nvPr>
            <p:ph idx="4294967295"/>
            <p:extLst/>
          </p:nvPr>
        </p:nvGraphicFramePr>
        <p:xfrm>
          <a:off x="160020" y="1224228"/>
          <a:ext cx="8793480" cy="3832960"/>
        </p:xfrm>
        <a:graphic>
          <a:graphicData uri="http://schemas.openxmlformats.org/drawingml/2006/table">
            <a:tbl>
              <a:tblPr/>
              <a:tblGrid>
                <a:gridCol w="1493520"/>
                <a:gridCol w="7299960"/>
              </a:tblGrid>
              <a:tr h="449632">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Từ</a:t>
                      </a:r>
                      <a:r>
                        <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rPr>
                        <a:t> </a:t>
                      </a: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khóa</a:t>
                      </a:r>
                      <a:endPar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endParaRP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rPr>
                        <a:t>Ý </a:t>
                      </a: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nghĩa</a:t>
                      </a:r>
                      <a:endPar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endParaRP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double</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Kiểu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dữ</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liệu</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số</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thực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else</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Khả</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năng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lựa</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chọn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thứ</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2 trong câu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lệnh</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If.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extends</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Chỉ</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rằng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lớp</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được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kế</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thừa</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từ</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lớp</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khác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false</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Giá</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trị</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logic.</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4318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final</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Dùng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để</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báo</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hằng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số</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phương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thức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không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thể</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ghi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đè</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hoặc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lớp</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không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thể</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kế</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thừa</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finally</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Phần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cuối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của</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khối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xử</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lý</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ngoại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lệ</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float</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Kiểu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số</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thực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for</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Câu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lệnh</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lặp</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goto</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Nhảy</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tới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dòng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lệnh</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bất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kì</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đã</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được</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đặt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nhãn</a:t>
                      </a:r>
                      <a:endPar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endParaRP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if</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Câu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lệnh</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lựa</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chọn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tx2">
                              <a:lumMod val="10000"/>
                            </a:schemeClr>
                          </a:solidFill>
                          <a:effectLst/>
                          <a:latin typeface="Proxima Nova" panose="020B0604020202020204" charset="0"/>
                          <a:cs typeface="Arial" panose="020B0604020202020204" pitchFamily="34" charset="0"/>
                        </a:rPr>
                        <a:t>implements</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Chỉ</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rằng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lớp</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triển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từ</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giao</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diện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2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import</a:t>
                      </a:r>
                    </a:p>
                  </a:txBody>
                  <a:tcPr marL="68580" marR="68580" marT="34292" marB="342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báo</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sử</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dụng</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thư</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tx2">
                              <a:lumMod val="10000"/>
                            </a:schemeClr>
                          </a:solidFill>
                          <a:effectLst/>
                          <a:latin typeface="Proxima Nova" panose="020B0604020202020204" charset="0"/>
                          <a:cs typeface="Arial" panose="020B0604020202020204" pitchFamily="34" charset="0"/>
                        </a:rPr>
                        <a:t>viện</a:t>
                      </a:r>
                      <a:r>
                        <a:rPr kumimoji="0" lang="en-US" altLang="en-US" sz="1400" b="0" i="0" u="none" strike="noStrike" cap="none" normalizeH="0" baseline="0" dirty="0" smtClean="0">
                          <a:ln>
                            <a:noFill/>
                          </a:ln>
                          <a:solidFill>
                            <a:schemeClr val="tx2">
                              <a:lumMod val="10000"/>
                            </a:schemeClr>
                          </a:solidFill>
                          <a:effectLst/>
                          <a:latin typeface="Proxima Nova" panose="020B0604020202020204" charset="0"/>
                          <a:cs typeface="Arial" panose="020B0604020202020204" pitchFamily="34" charset="0"/>
                        </a:rPr>
                        <a:t>. </a:t>
                      </a:r>
                    </a:p>
                  </a:txBody>
                  <a:tcPr marL="68580" marR="68580" marT="34292" marB="342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8" name="Title 2"/>
          <p:cNvSpPr>
            <a:spLocks noGrp="1"/>
          </p:cNvSpPr>
          <p:nvPr>
            <p:ph type="title"/>
          </p:nvPr>
        </p:nvSpPr>
        <p:spPr>
          <a:xfrm>
            <a:off x="311700" y="445025"/>
            <a:ext cx="8520600" cy="572700"/>
          </a:xfrm>
        </p:spPr>
        <p:txBody>
          <a:bodyPr>
            <a:normAutofit fontScale="90000"/>
          </a:bodyPr>
          <a:lstStyle/>
          <a:p>
            <a:r>
              <a:rPr lang="en-US" dirty="0" err="1" smtClean="0"/>
              <a:t>Từ</a:t>
            </a:r>
            <a:r>
              <a:rPr lang="en-US" dirty="0" smtClean="0"/>
              <a:t> </a:t>
            </a:r>
            <a:r>
              <a:rPr lang="en-US" dirty="0" err="1" smtClean="0"/>
              <a:t>khóa</a:t>
            </a:r>
            <a:r>
              <a:rPr lang="en-US" dirty="0"/>
              <a:t/>
            </a:r>
            <a:br>
              <a:rPr lang="en-US" dirty="0"/>
            </a:br>
            <a:endParaRPr lang="en-US" dirty="0"/>
          </a:p>
        </p:txBody>
      </p:sp>
    </p:spTree>
    <p:extLst>
      <p:ext uri="{BB962C8B-B14F-4D97-AF65-F5344CB8AC3E}">
        <p14:creationId xmlns:p14="http://schemas.microsoft.com/office/powerpoint/2010/main" val="33941018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11" name="Group 3"/>
          <p:cNvGraphicFramePr>
            <a:graphicFrameLocks noGrp="1"/>
          </p:cNvGraphicFramePr>
          <p:nvPr>
            <p:ph idx="4294967295"/>
            <p:extLst/>
          </p:nvPr>
        </p:nvGraphicFramePr>
        <p:xfrm>
          <a:off x="1051560" y="1235183"/>
          <a:ext cx="6707983" cy="3908317"/>
        </p:xfrm>
        <a:graphic>
          <a:graphicData uri="http://schemas.openxmlformats.org/drawingml/2006/table">
            <a:tbl>
              <a:tblPr/>
              <a:tblGrid>
                <a:gridCol w="1490663"/>
                <a:gridCol w="5217320"/>
              </a:tblGrid>
              <a:tr h="311777">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Từ</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khóa</a:t>
                      </a:r>
                      <a:endPar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endParaRP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Ý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nghĩa</a:t>
                      </a:r>
                      <a:endPar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endParaRP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r>
              <a:tr h="3048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instanceof</a:t>
                      </a:r>
                      <a:endPar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endParaRP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Kiểm</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tra</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đối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tượng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có</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phải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là</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thể</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hiện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của</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lớp</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hay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không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int</a:t>
                      </a:r>
                      <a:endPar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endParaRP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Kiểu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số</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nguyên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interface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Sử</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dụng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để</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giao</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diện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long</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Kiểu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số</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nguyên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native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phương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thức</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được</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viết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bằng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ngôn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ngữ</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C++.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new</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Tạo</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đối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tượng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mới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null</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đối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tượng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không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tồn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tại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package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Dùng</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để</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gói</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private</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Đặc</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tả</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truy</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xuất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public</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Đặc</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tả</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truy</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xuất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protected</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Đặc</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tả</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truy</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xuất</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return</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Trả</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giá</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trị</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về</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1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short</a:t>
                      </a:r>
                    </a:p>
                  </a:txBody>
                  <a:tcPr marL="68580" marR="68580" marT="34286" marB="3428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0"/>
                        </a:spcBef>
                        <a:spcAft>
                          <a:spcPct val="0"/>
                        </a:spcAft>
                        <a:buClr>
                          <a:schemeClr val="tx2"/>
                        </a:buClr>
                        <a:buSzPct val="70000"/>
                        <a:buFont typeface="Wingdings" panose="05000000000000000000" pitchFamily="2" charset="2"/>
                        <a:buNone/>
                        <a:tabLst/>
                      </a:pP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Kiểu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số</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2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nguyên</a:t>
                      </a:r>
                      <a:r>
                        <a:rPr kumimoji="0" lang="en-US" altLang="en-US" sz="12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6" marB="3428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8" name="Title 2"/>
          <p:cNvSpPr>
            <a:spLocks noGrp="1"/>
          </p:cNvSpPr>
          <p:nvPr>
            <p:ph type="title"/>
          </p:nvPr>
        </p:nvSpPr>
        <p:spPr>
          <a:xfrm>
            <a:off x="311700" y="445025"/>
            <a:ext cx="8520600" cy="572700"/>
          </a:xfrm>
        </p:spPr>
        <p:txBody>
          <a:bodyPr>
            <a:normAutofit fontScale="90000"/>
          </a:bodyPr>
          <a:lstStyle/>
          <a:p>
            <a:r>
              <a:rPr lang="en-US" dirty="0" err="1" smtClean="0"/>
              <a:t>Từ</a:t>
            </a:r>
            <a:r>
              <a:rPr lang="en-US" dirty="0" smtClean="0"/>
              <a:t> </a:t>
            </a:r>
            <a:r>
              <a:rPr lang="en-US" dirty="0" err="1" smtClean="0"/>
              <a:t>khóa</a:t>
            </a:r>
            <a:r>
              <a:rPr lang="en-US" dirty="0"/>
              <a:t/>
            </a:r>
            <a:br>
              <a:rPr lang="en-US" dirty="0"/>
            </a:br>
            <a:endParaRPr lang="en-US" dirty="0"/>
          </a:p>
        </p:txBody>
      </p:sp>
    </p:spTree>
    <p:extLst>
      <p:ext uri="{BB962C8B-B14F-4D97-AF65-F5344CB8AC3E}">
        <p14:creationId xmlns:p14="http://schemas.microsoft.com/office/powerpoint/2010/main" val="32719897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435" name="Group 3"/>
          <p:cNvGraphicFramePr>
            <a:graphicFrameLocks noGrp="1"/>
          </p:cNvGraphicFramePr>
          <p:nvPr>
            <p:ph idx="4294967295"/>
            <p:extLst/>
          </p:nvPr>
        </p:nvGraphicFramePr>
        <p:xfrm>
          <a:off x="807720" y="1358265"/>
          <a:ext cx="6686550" cy="3535536"/>
        </p:xfrm>
        <a:graphic>
          <a:graphicData uri="http://schemas.openxmlformats.org/drawingml/2006/table">
            <a:tbl>
              <a:tblPr/>
              <a:tblGrid>
                <a:gridCol w="1485900"/>
                <a:gridCol w="5200650"/>
              </a:tblGrid>
              <a:tr h="43432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Từ</a:t>
                      </a:r>
                      <a:r>
                        <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rPr>
                        <a:t> </a:t>
                      </a: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khóa</a:t>
                      </a:r>
                      <a:endPar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endParaRP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rPr>
                        <a:t>Ý </a:t>
                      </a:r>
                      <a:r>
                        <a:rPr kumimoji="0" lang="en-US" altLang="en-US" sz="2400" b="0" i="0" u="none" strike="noStrike" cap="none" normalizeH="0" baseline="0" dirty="0" err="1" smtClean="0">
                          <a:ln>
                            <a:noFill/>
                          </a:ln>
                          <a:solidFill>
                            <a:srgbClr val="FFFF00"/>
                          </a:solidFill>
                          <a:effectLst/>
                          <a:latin typeface="Proxima Nova" panose="020B0604020202020204" charset="0"/>
                          <a:cs typeface="Arial" panose="020B0604020202020204" pitchFamily="34" charset="0"/>
                        </a:rPr>
                        <a:t>nghĩa</a:t>
                      </a:r>
                      <a:endParaRPr kumimoji="0" lang="en-US" altLang="en-US" sz="2400" b="0" i="0" u="none" strike="noStrike" cap="none" normalizeH="0" baseline="0" dirty="0" smtClean="0">
                        <a:ln>
                          <a:noFill/>
                        </a:ln>
                        <a:solidFill>
                          <a:srgbClr val="FFFF00"/>
                        </a:solidFill>
                        <a:effectLst/>
                        <a:latin typeface="Proxima Nova" panose="020B0604020202020204" charset="0"/>
                        <a:cs typeface="Arial" panose="020B0604020202020204" pitchFamily="34"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static</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Dùng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để</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biến</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thuộc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tính</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tĩnh</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super</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Truy xuất đến lớp cha.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switch</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Lệnh</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lựa</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chọn</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synchronized</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phương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thức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độc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quyền</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truy</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xuất</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trên</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đối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tượng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this</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Ám</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chỉ</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chính</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lớp</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đó</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throw</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Ném</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ra</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ngoại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lệ</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throws</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phương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thức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ném</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ra</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ngoại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lệ</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true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Giá</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trị</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logic.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try</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Sử</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dụng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để</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bắt</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ngoại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lệ</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void</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Dùng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để</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khai</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báo</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một</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phương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thức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không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trả</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về</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giá</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trị</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0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1" i="0" u="none" strike="noStrike" cap="none" normalizeH="0" baseline="0" smtClean="0">
                          <a:ln>
                            <a:noFill/>
                          </a:ln>
                          <a:solidFill>
                            <a:schemeClr val="bg2">
                              <a:lumMod val="50000"/>
                            </a:schemeClr>
                          </a:solidFill>
                          <a:effectLst/>
                          <a:latin typeface="Proxima Nova" panose="020B0604020202020204" charset="0"/>
                          <a:cs typeface="Arial" panose="020B0604020202020204" pitchFamily="34" charset="0"/>
                        </a:rPr>
                        <a:t>while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Dùng</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trong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cấu</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trúc</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r>
                        <a:rPr kumimoji="0" lang="en-US" altLang="en-US" sz="1400" b="0" i="0" u="none" strike="noStrike" cap="none" normalizeH="0" baseline="0" dirty="0" err="1" smtClean="0">
                          <a:ln>
                            <a:noFill/>
                          </a:ln>
                          <a:solidFill>
                            <a:schemeClr val="bg2">
                              <a:lumMod val="50000"/>
                            </a:schemeClr>
                          </a:solidFill>
                          <a:effectLst/>
                          <a:latin typeface="Proxima Nova" panose="020B0604020202020204" charset="0"/>
                          <a:cs typeface="Arial" panose="020B0604020202020204" pitchFamily="34" charset="0"/>
                        </a:rPr>
                        <a:t>lặp</a:t>
                      </a:r>
                      <a:r>
                        <a:rPr kumimoji="0" lang="en-US" altLang="en-US" sz="1400" b="0" i="0" u="none" strike="noStrike" cap="none" normalizeH="0" baseline="0" dirty="0" smtClean="0">
                          <a:ln>
                            <a:noFill/>
                          </a:ln>
                          <a:solidFill>
                            <a:schemeClr val="bg2">
                              <a:lumMod val="50000"/>
                            </a:schemeClr>
                          </a:solidFill>
                          <a:effectLst/>
                          <a:latin typeface="Proxima Nova" panose="020B0604020202020204" charset="0"/>
                          <a:cs typeface="Arial" panose="020B0604020202020204" pitchFamily="34" charset="0"/>
                        </a:rPr>
                        <a:t>. </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 name="Title 2"/>
          <p:cNvSpPr>
            <a:spLocks noGrp="1"/>
          </p:cNvSpPr>
          <p:nvPr>
            <p:ph type="title"/>
          </p:nvPr>
        </p:nvSpPr>
        <p:spPr>
          <a:xfrm>
            <a:off x="311700" y="445025"/>
            <a:ext cx="8520600" cy="572700"/>
          </a:xfrm>
        </p:spPr>
        <p:txBody>
          <a:bodyPr>
            <a:normAutofit fontScale="90000"/>
          </a:bodyPr>
          <a:lstStyle/>
          <a:p>
            <a:r>
              <a:rPr lang="en-US" dirty="0" err="1" smtClean="0"/>
              <a:t>Từ</a:t>
            </a:r>
            <a:r>
              <a:rPr lang="en-US" dirty="0" smtClean="0"/>
              <a:t> </a:t>
            </a:r>
            <a:r>
              <a:rPr lang="en-US" dirty="0" err="1" smtClean="0"/>
              <a:t>khóa</a:t>
            </a:r>
            <a:r>
              <a:rPr lang="en-US" dirty="0"/>
              <a:t/>
            </a:r>
            <a:br>
              <a:rPr lang="en-US" dirty="0"/>
            </a:br>
            <a:endParaRPr lang="en-US" dirty="0"/>
          </a:p>
        </p:txBody>
      </p:sp>
    </p:spTree>
    <p:extLst>
      <p:ext uri="{BB962C8B-B14F-4D97-AF65-F5344CB8AC3E}">
        <p14:creationId xmlns:p14="http://schemas.microsoft.com/office/powerpoint/2010/main" val="8679486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2"/>
          <p:cNvSpPr>
            <a:spLocks noGrp="1" noChangeArrowheads="1"/>
          </p:cNvSpPr>
          <p:nvPr>
            <p:ph type="title"/>
          </p:nvPr>
        </p:nvSpPr>
        <p:spPr>
          <a:extLst>
            <a:ext uri="{FAA26D3D-D897-4be2-8F04-BA451C77F1D7}">
              <ma14:placeholderFlag xmlns:ma14="http://schemas.microsoft.com/office/mac/drawingml/2011/main" xmlns="" val="1"/>
            </a:ext>
          </a:extLst>
        </p:spPr>
        <p:txBody>
          <a:bodyPr anchor="b">
            <a:noAutofit/>
          </a:bodyPr>
          <a:lstStyle/>
          <a:p>
            <a:pPr algn="l" eaLnBrk="1" hangingPunct="1">
              <a:defRPr/>
            </a:pPr>
            <a:r>
              <a:rPr lang="en-US" altLang="en-US" sz="2700" dirty="0" err="1" smtClean="0"/>
              <a:t>Định</a:t>
            </a:r>
            <a:r>
              <a:rPr lang="en-US" altLang="en-US" sz="2700" dirty="0" smtClean="0"/>
              <a:t> </a:t>
            </a:r>
            <a:r>
              <a:rPr lang="en-US" altLang="en-US" sz="2700" dirty="0" err="1" smtClean="0"/>
              <a:t>danh</a:t>
            </a:r>
            <a:endParaRPr lang="en-US" altLang="en-US" sz="2700" dirty="0"/>
          </a:p>
        </p:txBody>
      </p:sp>
      <p:sp>
        <p:nvSpPr>
          <p:cNvPr id="17414" name="Rectangle 3"/>
          <p:cNvSpPr>
            <a:spLocks noGrp="1" noChangeArrowheads="1"/>
          </p:cNvSpPr>
          <p:nvPr>
            <p:ph type="body" idx="1"/>
          </p:nvPr>
        </p:nvSpPr>
        <p:spPr>
          <a:xfrm>
            <a:off x="311700" y="1510615"/>
            <a:ext cx="8520600" cy="3416400"/>
          </a:xfrm>
          <a:extLst>
            <a:ext uri="{FAA26D3D-D897-4be2-8F04-BA451C77F1D7}">
              <ma14:placeholderFlag xmlns:ma14="http://schemas.microsoft.com/office/mac/drawingml/2011/main" xmlns="" val="1"/>
            </a:ext>
          </a:extLst>
        </p:spPr>
        <p:txBody>
          <a:bodyPr/>
          <a:lstStyle/>
          <a:p>
            <a:pPr marL="0" indent="0" eaLnBrk="1" hangingPunct="1">
              <a:lnSpc>
                <a:spcPct val="100000"/>
              </a:lnSpc>
              <a:buNone/>
            </a:pPr>
            <a:r>
              <a:rPr lang="en-US" altLang="en-US" sz="2400" dirty="0"/>
              <a:t>Qui </a:t>
            </a:r>
            <a:r>
              <a:rPr lang="en-US" altLang="en-US" sz="2400" dirty="0" err="1"/>
              <a:t>tắc</a:t>
            </a:r>
            <a:r>
              <a:rPr lang="en-US" altLang="en-US" sz="2400" dirty="0"/>
              <a:t> </a:t>
            </a:r>
            <a:r>
              <a:rPr lang="en-US" altLang="en-US" sz="2400" dirty="0" err="1"/>
              <a:t>đặt</a:t>
            </a:r>
            <a:r>
              <a:rPr lang="en-US" altLang="en-US" sz="2400" dirty="0"/>
              <a:t> </a:t>
            </a:r>
            <a:r>
              <a:rPr lang="en-US" altLang="en-US" sz="2400" dirty="0" err="1"/>
              <a:t>tên</a:t>
            </a:r>
            <a:r>
              <a:rPr lang="en-US" altLang="en-US" sz="2400" dirty="0"/>
              <a:t>: </a:t>
            </a:r>
          </a:p>
          <a:p>
            <a:pPr lvl="1" eaLnBrk="1" hangingPunct="1">
              <a:lnSpc>
                <a:spcPct val="100000"/>
              </a:lnSpc>
            </a:pPr>
            <a:r>
              <a:rPr lang="vi-VN" altLang="en-US" sz="2100" dirty="0"/>
              <a:t> Tên chỉ gồm chữ cái, chữ số, dấu $ và dấu </a:t>
            </a:r>
            <a:r>
              <a:rPr lang="vi-VN" altLang="en-US" sz="2100" dirty="0" smtClean="0"/>
              <a:t>_</a:t>
            </a:r>
            <a:endParaRPr lang="vi-VN" altLang="en-US" sz="2100" dirty="0"/>
          </a:p>
          <a:p>
            <a:pPr lvl="1" eaLnBrk="1" hangingPunct="1">
              <a:lnSpc>
                <a:spcPct val="100000"/>
              </a:lnSpc>
            </a:pPr>
            <a:r>
              <a:rPr lang="vi-VN" altLang="en-US" sz="2100" dirty="0"/>
              <a:t>- Tên không bắt đầu bởi chữ </a:t>
            </a:r>
            <a:r>
              <a:rPr lang="vi-VN" altLang="en-US" sz="2100" dirty="0" smtClean="0"/>
              <a:t>số</a:t>
            </a:r>
            <a:endParaRPr lang="vi-VN" altLang="en-US" sz="2100" dirty="0"/>
          </a:p>
          <a:p>
            <a:pPr lvl="1" eaLnBrk="1" hangingPunct="1">
              <a:lnSpc>
                <a:spcPct val="100000"/>
              </a:lnSpc>
            </a:pPr>
            <a:r>
              <a:rPr lang="vi-VN" altLang="en-US" sz="2100" dirty="0"/>
              <a:t>- Tên không được trùng với từ </a:t>
            </a:r>
            <a:r>
              <a:rPr lang="vi-VN" altLang="en-US" sz="2100" dirty="0" smtClean="0"/>
              <a:t>khoá</a:t>
            </a:r>
            <a:endParaRPr lang="vi-VN" altLang="en-US" sz="2100" dirty="0"/>
          </a:p>
          <a:p>
            <a:pPr lvl="1" eaLnBrk="1" hangingPunct="1">
              <a:lnSpc>
                <a:spcPct val="100000"/>
              </a:lnSpc>
            </a:pPr>
            <a:r>
              <a:rPr lang="vi-VN" altLang="en-US" sz="2100" dirty="0"/>
              <a:t>- Tên có phân biệt chữ hoa, chữ thường</a:t>
            </a:r>
            <a:endParaRPr lang="en-US" altLang="en-US" sz="2100" dirty="0"/>
          </a:p>
        </p:txBody>
      </p:sp>
      <p:pic>
        <p:nvPicPr>
          <p:cNvPr id="4608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2752" y="3609023"/>
            <a:ext cx="1750219" cy="1278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3"/>
          <a:stretch>
            <a:fillRect/>
          </a:stretch>
        </p:blipFill>
        <p:spPr>
          <a:xfrm>
            <a:off x="6630352" y="2055971"/>
            <a:ext cx="1957388" cy="1314450"/>
          </a:xfrm>
          <a:prstGeom prst="rect">
            <a:avLst/>
          </a:prstGeom>
        </p:spPr>
      </p:pic>
    </p:spTree>
    <p:extLst>
      <p:ext uri="{BB962C8B-B14F-4D97-AF65-F5344CB8AC3E}">
        <p14:creationId xmlns:p14="http://schemas.microsoft.com/office/powerpoint/2010/main" val="18175025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8" name="Rectangle 3"/>
          <p:cNvSpPr>
            <a:spLocks noGrp="1" noChangeArrowheads="1"/>
          </p:cNvSpPr>
          <p:nvPr>
            <p:ph type="body" idx="1"/>
          </p:nvPr>
        </p:nvSpPr>
        <p:spPr>
          <a:xfrm>
            <a:off x="372660" y="1426795"/>
            <a:ext cx="8520600" cy="3416400"/>
          </a:xfrm>
          <a:extLst>
            <a:ext uri="{FAA26D3D-D897-4be2-8F04-BA451C77F1D7}">
              <ma14:placeholderFlag xmlns:ma14="http://schemas.microsoft.com/office/mac/drawingml/2011/main" xmlns="" val="1"/>
            </a:ext>
          </a:extLst>
        </p:spPr>
        <p:txBody>
          <a:bodyPr/>
          <a:lstStyle/>
          <a:p>
            <a:pPr marL="0" indent="0" eaLnBrk="1" hangingPunct="1">
              <a:lnSpc>
                <a:spcPct val="100000"/>
              </a:lnSpc>
              <a:buNone/>
            </a:pPr>
            <a:r>
              <a:rPr lang="en-US" altLang="en-US" sz="2400" dirty="0"/>
              <a:t>Java </a:t>
            </a:r>
            <a:r>
              <a:rPr lang="en-US" altLang="en-US" sz="2400" dirty="0" err="1"/>
              <a:t>được</a:t>
            </a:r>
            <a:r>
              <a:rPr lang="en-US" altLang="en-US" sz="2400" dirty="0"/>
              <a:t> </a:t>
            </a:r>
            <a:r>
              <a:rPr lang="en-US" altLang="en-US" sz="2400" dirty="0" err="1"/>
              <a:t>xây</a:t>
            </a:r>
            <a:r>
              <a:rPr lang="en-US" altLang="en-US" sz="2400" dirty="0"/>
              <a:t> </a:t>
            </a:r>
            <a:r>
              <a:rPr lang="en-US" altLang="en-US" sz="2400" dirty="0" err="1"/>
              <a:t>dựng</a:t>
            </a:r>
            <a:r>
              <a:rPr lang="en-US" altLang="en-US" sz="2400" dirty="0"/>
              <a:t> </a:t>
            </a:r>
            <a:r>
              <a:rPr lang="en-US" altLang="en-US" sz="2400" dirty="0" err="1"/>
              <a:t>dựa</a:t>
            </a:r>
            <a:r>
              <a:rPr lang="en-US" altLang="en-US" sz="2400" dirty="0"/>
              <a:t> </a:t>
            </a:r>
            <a:r>
              <a:rPr lang="en-US" altLang="en-US" sz="2400" dirty="0" err="1"/>
              <a:t>trên</a:t>
            </a:r>
            <a:r>
              <a:rPr lang="en-US" altLang="en-US" sz="2400" dirty="0"/>
              <a:t> </a:t>
            </a:r>
            <a:r>
              <a:rPr lang="en-US" altLang="en-US" sz="2400" dirty="0" err="1"/>
              <a:t>bộ</a:t>
            </a:r>
            <a:r>
              <a:rPr lang="en-US" altLang="en-US" sz="2400" dirty="0"/>
              <a:t> </a:t>
            </a:r>
            <a:r>
              <a:rPr lang="en-US" altLang="en-US" sz="2400" dirty="0" err="1"/>
              <a:t>kí</a:t>
            </a:r>
            <a:r>
              <a:rPr lang="en-US" altLang="en-US" sz="2400" dirty="0"/>
              <a:t> </a:t>
            </a:r>
            <a:r>
              <a:rPr lang="en-US" altLang="en-US" sz="2400" dirty="0" err="1"/>
              <a:t>tự</a:t>
            </a:r>
            <a:r>
              <a:rPr lang="en-US" altLang="en-US" sz="2400" dirty="0"/>
              <a:t> </a:t>
            </a:r>
            <a:r>
              <a:rPr lang="en-US" altLang="en-US" sz="2400" dirty="0" err="1"/>
              <a:t>sau</a:t>
            </a:r>
            <a:r>
              <a:rPr lang="en-US" altLang="en-US" sz="2400" dirty="0"/>
              <a:t>:</a:t>
            </a:r>
          </a:p>
          <a:p>
            <a:pPr lvl="1" eaLnBrk="1" hangingPunct="1">
              <a:lnSpc>
                <a:spcPct val="100000"/>
              </a:lnSpc>
            </a:pPr>
            <a:r>
              <a:rPr lang="en-US" altLang="en-US" sz="2100" dirty="0"/>
              <a:t>26 </a:t>
            </a:r>
            <a:r>
              <a:rPr lang="en-US" altLang="en-US" sz="2100" dirty="0" err="1"/>
              <a:t>chữ</a:t>
            </a:r>
            <a:r>
              <a:rPr lang="en-US" altLang="en-US" sz="2100" dirty="0"/>
              <a:t> </a:t>
            </a:r>
            <a:r>
              <a:rPr lang="en-US" altLang="en-US" sz="2100" dirty="0" err="1"/>
              <a:t>cái</a:t>
            </a:r>
            <a:r>
              <a:rPr lang="en-US" altLang="en-US" sz="2100" dirty="0"/>
              <a:t> </a:t>
            </a:r>
            <a:r>
              <a:rPr lang="en-US" altLang="en-US" sz="2100" dirty="0" err="1"/>
              <a:t>hoa</a:t>
            </a:r>
            <a:r>
              <a:rPr lang="en-US" altLang="en-US" sz="2100" dirty="0"/>
              <a:t>: A…Z, 26 </a:t>
            </a:r>
            <a:r>
              <a:rPr lang="en-US" altLang="en-US" sz="2100" dirty="0" err="1"/>
              <a:t>chữ</a:t>
            </a:r>
            <a:r>
              <a:rPr lang="en-US" altLang="en-US" sz="2100" dirty="0"/>
              <a:t> </a:t>
            </a:r>
            <a:r>
              <a:rPr lang="en-US" altLang="en-US" sz="2100" dirty="0" err="1"/>
              <a:t>cái</a:t>
            </a:r>
            <a:r>
              <a:rPr lang="en-US" altLang="en-US" sz="2100" dirty="0"/>
              <a:t> </a:t>
            </a:r>
            <a:r>
              <a:rPr lang="en-US" altLang="en-US" sz="2100" dirty="0" err="1"/>
              <a:t>thường</a:t>
            </a:r>
            <a:r>
              <a:rPr lang="en-US" altLang="en-US" sz="2100" dirty="0"/>
              <a:t>: a…z</a:t>
            </a:r>
          </a:p>
          <a:p>
            <a:pPr lvl="1" eaLnBrk="1" hangingPunct="1">
              <a:lnSpc>
                <a:spcPct val="100000"/>
              </a:lnSpc>
            </a:pPr>
            <a:r>
              <a:rPr lang="en-US" altLang="en-US" sz="2100" dirty="0"/>
              <a:t>10 </a:t>
            </a:r>
            <a:r>
              <a:rPr lang="en-US" altLang="en-US" sz="2100" dirty="0" err="1"/>
              <a:t>chữ</a:t>
            </a:r>
            <a:r>
              <a:rPr lang="en-US" altLang="en-US" sz="2100" dirty="0"/>
              <a:t> </a:t>
            </a:r>
            <a:r>
              <a:rPr lang="en-US" altLang="en-US" sz="2100" dirty="0" err="1"/>
              <a:t>số</a:t>
            </a:r>
            <a:r>
              <a:rPr lang="en-US" altLang="en-US" sz="2100" dirty="0"/>
              <a:t>: 0…9</a:t>
            </a:r>
          </a:p>
          <a:p>
            <a:pPr lvl="1" eaLnBrk="1" hangingPunct="1">
              <a:lnSpc>
                <a:spcPct val="100000"/>
              </a:lnSpc>
            </a:pPr>
            <a:r>
              <a:rPr lang="en-US" altLang="en-US" sz="2100" dirty="0" err="1"/>
              <a:t>Các</a:t>
            </a:r>
            <a:r>
              <a:rPr lang="en-US" altLang="en-US" sz="2100" dirty="0"/>
              <a:t> </a:t>
            </a:r>
            <a:r>
              <a:rPr lang="en-US" altLang="en-US" sz="2100" dirty="0" err="1"/>
              <a:t>kí</a:t>
            </a:r>
            <a:r>
              <a:rPr lang="en-US" altLang="en-US" sz="2100" dirty="0"/>
              <a:t> </a:t>
            </a:r>
            <a:r>
              <a:rPr lang="en-US" altLang="en-US" sz="2100" dirty="0" err="1"/>
              <a:t>hiệu</a:t>
            </a:r>
            <a:r>
              <a:rPr lang="en-US" altLang="en-US" sz="2100" dirty="0"/>
              <a:t> </a:t>
            </a:r>
            <a:r>
              <a:rPr lang="en-US" altLang="en-US" sz="2100" dirty="0" err="1"/>
              <a:t>toán</a:t>
            </a:r>
            <a:r>
              <a:rPr lang="en-US" altLang="en-US" sz="2100" dirty="0"/>
              <a:t> </a:t>
            </a:r>
            <a:r>
              <a:rPr lang="en-US" altLang="en-US" sz="2100" dirty="0" err="1"/>
              <a:t>học</a:t>
            </a:r>
            <a:r>
              <a:rPr lang="en-US" altLang="en-US" sz="2100" dirty="0"/>
              <a:t>: +, -, *, /, %, =, ()…</a:t>
            </a:r>
          </a:p>
          <a:p>
            <a:pPr lvl="1" eaLnBrk="1" hangingPunct="1">
              <a:lnSpc>
                <a:spcPct val="100000"/>
              </a:lnSpc>
            </a:pPr>
            <a:r>
              <a:rPr lang="en-US" altLang="en-US" sz="2100" dirty="0" err="1"/>
              <a:t>Dấu</a:t>
            </a:r>
            <a:r>
              <a:rPr lang="en-US" altLang="en-US" sz="2100" dirty="0"/>
              <a:t> </a:t>
            </a:r>
            <a:r>
              <a:rPr lang="en-US" altLang="en-US" sz="2100" dirty="0" err="1"/>
              <a:t>nối</a:t>
            </a:r>
            <a:r>
              <a:rPr lang="en-US" altLang="en-US" sz="2100" dirty="0"/>
              <a:t>: _</a:t>
            </a:r>
          </a:p>
          <a:p>
            <a:pPr lvl="1" eaLnBrk="1" hangingPunct="1">
              <a:lnSpc>
                <a:spcPct val="100000"/>
              </a:lnSpc>
            </a:pPr>
            <a:r>
              <a:rPr lang="en-US" altLang="en-US" sz="2100" dirty="0" err="1"/>
              <a:t>Các</a:t>
            </a:r>
            <a:r>
              <a:rPr lang="en-US" altLang="en-US" sz="2100" dirty="0"/>
              <a:t> </a:t>
            </a:r>
            <a:r>
              <a:rPr lang="en-US" altLang="en-US" sz="2100" dirty="0" err="1"/>
              <a:t>kí</a:t>
            </a:r>
            <a:r>
              <a:rPr lang="en-US" altLang="en-US" sz="2100" dirty="0"/>
              <a:t> </a:t>
            </a:r>
            <a:r>
              <a:rPr lang="en-US" altLang="en-US" sz="2100" dirty="0" err="1"/>
              <a:t>hiệu</a:t>
            </a:r>
            <a:r>
              <a:rPr lang="en-US" altLang="en-US" sz="2100" dirty="0"/>
              <a:t> </a:t>
            </a:r>
            <a:r>
              <a:rPr lang="en-US" altLang="en-US" sz="2100" dirty="0" err="1"/>
              <a:t>đặc</a:t>
            </a:r>
            <a:r>
              <a:rPr lang="en-US" altLang="en-US" sz="2100" dirty="0"/>
              <a:t> </a:t>
            </a:r>
            <a:r>
              <a:rPr lang="en-US" altLang="en-US" sz="2100" dirty="0" err="1"/>
              <a:t>biệt</a:t>
            </a:r>
            <a:r>
              <a:rPr lang="en-US" altLang="en-US" sz="2100" dirty="0"/>
              <a:t> </a:t>
            </a:r>
            <a:r>
              <a:rPr lang="en-US" altLang="en-US" sz="2100" dirty="0" err="1"/>
              <a:t>khác</a:t>
            </a:r>
            <a:r>
              <a:rPr lang="en-US" altLang="en-US" sz="2100" dirty="0"/>
              <a:t>: :, :, {}, [], ?, \, &amp;, !, #, $, …</a:t>
            </a:r>
          </a:p>
          <a:p>
            <a:pPr lvl="1" eaLnBrk="1" hangingPunct="1">
              <a:lnSpc>
                <a:spcPct val="100000"/>
              </a:lnSpc>
            </a:pPr>
            <a:r>
              <a:rPr lang="en-US" altLang="en-US" sz="2100" dirty="0" err="1"/>
              <a:t>Bên</a:t>
            </a:r>
            <a:r>
              <a:rPr lang="en-US" altLang="en-US" sz="2100" dirty="0"/>
              <a:t> </a:t>
            </a:r>
            <a:r>
              <a:rPr lang="en-US" altLang="en-US" sz="2100" dirty="0" err="1"/>
              <a:t>cạnh</a:t>
            </a:r>
            <a:r>
              <a:rPr lang="en-US" altLang="en-US" sz="2100" dirty="0"/>
              <a:t> </a:t>
            </a:r>
            <a:r>
              <a:rPr lang="en-US" altLang="en-US" sz="2100" dirty="0" err="1"/>
              <a:t>đó</a:t>
            </a:r>
            <a:r>
              <a:rPr lang="en-US" altLang="en-US" sz="2100" dirty="0"/>
              <a:t> Java </a:t>
            </a:r>
            <a:r>
              <a:rPr lang="en-US" altLang="en-US" sz="2100" dirty="0" err="1"/>
              <a:t>còn</a:t>
            </a:r>
            <a:r>
              <a:rPr lang="en-US" altLang="en-US" sz="2100" dirty="0"/>
              <a:t> </a:t>
            </a:r>
            <a:r>
              <a:rPr lang="en-US" altLang="en-US" sz="2100" dirty="0" err="1"/>
              <a:t>dùng</a:t>
            </a:r>
            <a:r>
              <a:rPr lang="en-US" altLang="en-US" sz="2100" dirty="0"/>
              <a:t> </a:t>
            </a:r>
            <a:r>
              <a:rPr lang="en-US" altLang="en-US" sz="2100" dirty="0" err="1"/>
              <a:t>bộ</a:t>
            </a:r>
            <a:r>
              <a:rPr lang="en-US" altLang="en-US" sz="2100" dirty="0"/>
              <a:t> </a:t>
            </a:r>
            <a:r>
              <a:rPr lang="en-US" altLang="en-US" sz="2100" dirty="0" err="1"/>
              <a:t>kí</a:t>
            </a:r>
            <a:r>
              <a:rPr lang="en-US" altLang="en-US" sz="2100" dirty="0"/>
              <a:t> </a:t>
            </a:r>
            <a:r>
              <a:rPr lang="en-US" altLang="en-US" sz="2100" dirty="0" err="1"/>
              <a:t>tự</a:t>
            </a:r>
            <a:r>
              <a:rPr lang="en-US" altLang="en-US" sz="2100" dirty="0"/>
              <a:t> Unicode</a:t>
            </a:r>
          </a:p>
        </p:txBody>
      </p:sp>
      <p:sp>
        <p:nvSpPr>
          <p:cNvPr id="5"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defRPr/>
            </a:pPr>
            <a:r>
              <a:rPr lang="en-US" altLang="en-US" sz="2700" dirty="0" err="1" smtClean="0"/>
              <a:t>Định</a:t>
            </a:r>
            <a:r>
              <a:rPr lang="en-US" altLang="en-US" sz="2700" dirty="0" smtClean="0"/>
              <a:t> </a:t>
            </a:r>
            <a:r>
              <a:rPr lang="en-US" altLang="en-US" sz="2700" dirty="0" err="1" smtClean="0"/>
              <a:t>danh</a:t>
            </a:r>
            <a:endParaRPr lang="en-US" altLang="en-US" sz="2700" dirty="0"/>
          </a:p>
        </p:txBody>
      </p:sp>
    </p:spTree>
    <p:extLst>
      <p:ext uri="{BB962C8B-B14F-4D97-AF65-F5344CB8AC3E}">
        <p14:creationId xmlns:p14="http://schemas.microsoft.com/office/powerpoint/2010/main" val="32034024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7"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rmAutofit/>
          </a:bodyPr>
          <a:lstStyle/>
          <a:p>
            <a:pPr eaLnBrk="1" hangingPunct="1"/>
            <a:r>
              <a:rPr lang="en-US" altLang="en-US" sz="2700" dirty="0" err="1" smtClean="0"/>
              <a:t>Hằng</a:t>
            </a:r>
            <a:endParaRPr lang="en-US" altLang="en-US" sz="2700" dirty="0"/>
          </a:p>
        </p:txBody>
      </p:sp>
      <p:sp>
        <p:nvSpPr>
          <p:cNvPr id="28678"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lstStyle/>
          <a:p>
            <a:pPr marL="0" indent="0" algn="just" eaLnBrk="1" hangingPunct="1">
              <a:buNone/>
            </a:pPr>
            <a:r>
              <a:rPr lang="en-US" altLang="en-US" sz="1800" dirty="0">
                <a:latin typeface="Proxima Nova" panose="020B0604020202020204" charset="0"/>
                <a:cs typeface="Courier New" panose="02070309020205020404" pitchFamily="49" charset="0"/>
              </a:rPr>
              <a:t>Hằng </a:t>
            </a:r>
            <a:r>
              <a:rPr lang="en-US" altLang="en-US" sz="1800" dirty="0" err="1">
                <a:latin typeface="Proxima Nova" panose="020B0604020202020204" charset="0"/>
                <a:cs typeface="Courier New" panose="02070309020205020404" pitchFamily="49" charset="0"/>
              </a:rPr>
              <a:t>là</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một</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biến</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không</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thể</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thay</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đổi</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giá</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trị</a:t>
            </a:r>
            <a:r>
              <a:rPr lang="en-US" altLang="en-US" sz="1800" dirty="0">
                <a:latin typeface="Proxima Nova" panose="020B0604020202020204" charset="0"/>
                <a:cs typeface="Courier New" panose="02070309020205020404" pitchFamily="49" charset="0"/>
              </a:rPr>
              <a:t> trong </a:t>
            </a:r>
            <a:r>
              <a:rPr lang="en-US" altLang="en-US" sz="1800" dirty="0" err="1">
                <a:latin typeface="Proxima Nova" panose="020B0604020202020204" charset="0"/>
                <a:cs typeface="Courier New" panose="02070309020205020404" pitchFamily="49" charset="0"/>
              </a:rPr>
              <a:t>suốt</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chương</a:t>
            </a:r>
            <a:r>
              <a:rPr lang="en-US" altLang="en-US" sz="1800" dirty="0">
                <a:latin typeface="Proxima Nova" panose="020B0604020202020204" charset="0"/>
                <a:cs typeface="Courier New" panose="02070309020205020404" pitchFamily="49" charset="0"/>
              </a:rPr>
              <a:t> </a:t>
            </a:r>
            <a:r>
              <a:rPr lang="en-US" altLang="en-US" sz="1800" dirty="0" err="1">
                <a:latin typeface="Proxima Nova" panose="020B0604020202020204" charset="0"/>
                <a:cs typeface="Courier New" panose="02070309020205020404" pitchFamily="49" charset="0"/>
              </a:rPr>
              <a:t>trình</a:t>
            </a:r>
            <a:endParaRPr lang="en-US" altLang="en-US" sz="1800" dirty="0">
              <a:latin typeface="Proxima Nova" panose="020B0604020202020204" charset="0"/>
              <a:cs typeface="Courier New" panose="02070309020205020404" pitchFamily="49" charset="0"/>
            </a:endParaRPr>
          </a:p>
        </p:txBody>
      </p:sp>
      <p:sp>
        <p:nvSpPr>
          <p:cNvPr id="6" name="Rectangle 5"/>
          <p:cNvSpPr/>
          <p:nvPr/>
        </p:nvSpPr>
        <p:spPr>
          <a:xfrm>
            <a:off x="1348478" y="2075587"/>
            <a:ext cx="5262979" cy="323165"/>
          </a:xfrm>
          <a:prstGeom prst="rect">
            <a:avLst/>
          </a:prstGeom>
          <a:ln>
            <a:solidFill>
              <a:srgbClr val="FF0000"/>
            </a:solidFill>
          </a:ln>
        </p:spPr>
        <p:txBody>
          <a:bodyPr wrap="none">
            <a:spAutoFit/>
          </a:bodyPr>
          <a:lstStyle/>
          <a:p>
            <a:pPr eaLnBrk="0" fontAlgn="base" latinLnBrk="0" hangingPunct="0">
              <a:spcBef>
                <a:spcPct val="0"/>
              </a:spcBef>
              <a:spcAft>
                <a:spcPct val="0"/>
              </a:spcAft>
            </a:pPr>
            <a:r>
              <a:rPr lang="en-US" altLang="en-US" sz="1500" b="1" dirty="0">
                <a:solidFill>
                  <a:srgbClr val="0000FF"/>
                </a:solidFill>
                <a:latin typeface="Courier New" panose="02070309020205020404" pitchFamily="49" charset="0"/>
                <a:cs typeface="Courier New" panose="02070309020205020404" pitchFamily="49" charset="0"/>
              </a:rPr>
              <a:t>final</a:t>
            </a:r>
            <a:r>
              <a:rPr lang="en-US" altLang="en-US" sz="1500" dirty="0">
                <a:solidFill>
                  <a:prstClr val="black"/>
                </a:solidFill>
                <a:latin typeface="Courier New" panose="02070309020205020404" pitchFamily="49" charset="0"/>
                <a:cs typeface="Courier New" panose="02070309020205020404" pitchFamily="49" charset="0"/>
              </a:rPr>
              <a:t>  </a:t>
            </a:r>
            <a:r>
              <a:rPr lang="en-US" sz="1500" b="1" dirty="0">
                <a:solidFill>
                  <a:srgbClr val="000080"/>
                </a:solidFill>
                <a:latin typeface="Courier New" panose="02070309020205020404" pitchFamily="49" charset="0"/>
                <a:cs typeface="Courier New" panose="02070309020205020404" pitchFamily="49" charset="0"/>
              </a:rPr>
              <a:t>&lt;kiểu </a:t>
            </a:r>
            <a:r>
              <a:rPr lang="en-US" sz="1500" b="1" dirty="0" err="1">
                <a:solidFill>
                  <a:srgbClr val="000080"/>
                </a:solidFill>
                <a:latin typeface="Courier New" panose="02070309020205020404" pitchFamily="49" charset="0"/>
                <a:cs typeface="Courier New" panose="02070309020205020404" pitchFamily="49" charset="0"/>
              </a:rPr>
              <a:t>dữ</a:t>
            </a:r>
            <a:r>
              <a:rPr lang="en-US" sz="1500" b="1" dirty="0">
                <a:solidFill>
                  <a:srgbClr val="000080"/>
                </a:solidFill>
                <a:latin typeface="Courier New" panose="02070309020205020404" pitchFamily="49" charset="0"/>
                <a:cs typeface="Courier New" panose="02070309020205020404" pitchFamily="49" charset="0"/>
              </a:rPr>
              <a:t> </a:t>
            </a:r>
            <a:r>
              <a:rPr lang="en-US" sz="1500" b="1" dirty="0" err="1">
                <a:solidFill>
                  <a:srgbClr val="000080"/>
                </a:solidFill>
                <a:latin typeface="Courier New" panose="02070309020205020404" pitchFamily="49" charset="0"/>
                <a:cs typeface="Courier New" panose="02070309020205020404" pitchFamily="49" charset="0"/>
              </a:rPr>
              <a:t>liệu</a:t>
            </a:r>
            <a:r>
              <a:rPr lang="en-US" sz="1500" b="1" dirty="0">
                <a:solidFill>
                  <a:srgbClr val="000080"/>
                </a:solidFill>
                <a:latin typeface="Courier New" panose="02070309020205020404" pitchFamily="49" charset="0"/>
                <a:cs typeface="Courier New" panose="02070309020205020404" pitchFamily="49" charset="0"/>
              </a:rPr>
              <a:t>&gt;  </a:t>
            </a:r>
            <a:r>
              <a:rPr lang="en-US" sz="1500" b="1" dirty="0">
                <a:solidFill>
                  <a:srgbClr val="B22222"/>
                </a:solidFill>
                <a:latin typeface="Courier New" panose="02070309020205020404" pitchFamily="49" charset="0"/>
                <a:cs typeface="Courier New" panose="02070309020205020404" pitchFamily="49" charset="0"/>
              </a:rPr>
              <a:t>&lt;Tên </a:t>
            </a:r>
            <a:r>
              <a:rPr lang="en-US" sz="1500" b="1" dirty="0" err="1">
                <a:solidFill>
                  <a:srgbClr val="B22222"/>
                </a:solidFill>
                <a:latin typeface="Courier New" panose="02070309020205020404" pitchFamily="49" charset="0"/>
                <a:cs typeface="Courier New" panose="02070309020205020404" pitchFamily="49" charset="0"/>
              </a:rPr>
              <a:t>biến</a:t>
            </a:r>
            <a:r>
              <a:rPr lang="en-US" sz="1500" b="1" dirty="0">
                <a:solidFill>
                  <a:srgbClr val="B22222"/>
                </a:solidFill>
                <a:latin typeface="Courier New" panose="02070309020205020404" pitchFamily="49" charset="0"/>
                <a:cs typeface="Courier New" panose="02070309020205020404" pitchFamily="49" charset="0"/>
              </a:rPr>
              <a:t>&gt;=&lt;</a:t>
            </a:r>
            <a:r>
              <a:rPr lang="en-US" sz="1500" b="1" dirty="0" err="1">
                <a:solidFill>
                  <a:srgbClr val="B22222"/>
                </a:solidFill>
                <a:latin typeface="Courier New" panose="02070309020205020404" pitchFamily="49" charset="0"/>
                <a:cs typeface="Courier New" panose="02070309020205020404" pitchFamily="49" charset="0"/>
              </a:rPr>
              <a:t>Giá_trị</a:t>
            </a:r>
            <a:r>
              <a:rPr lang="en-US" sz="1500" b="1" dirty="0">
                <a:solidFill>
                  <a:srgbClr val="B22222"/>
                </a:solidFill>
                <a:latin typeface="Courier New" panose="02070309020205020404" pitchFamily="49" charset="0"/>
                <a:cs typeface="Courier New" panose="02070309020205020404" pitchFamily="49" charset="0"/>
              </a:rPr>
              <a:t>&gt;</a:t>
            </a:r>
            <a:r>
              <a:rPr lang="en-US" sz="1500" dirty="0">
                <a:solidFill>
                  <a:prstClr val="black"/>
                </a:solidFill>
                <a:latin typeface="Courier New" panose="02070309020205020404" pitchFamily="49" charset="0"/>
                <a:cs typeface="Courier New" panose="02070309020205020404" pitchFamily="49" charset="0"/>
              </a:rPr>
              <a:t>;</a:t>
            </a:r>
          </a:p>
        </p:txBody>
      </p:sp>
      <p:sp>
        <p:nvSpPr>
          <p:cNvPr id="7" name="Rectangle 6"/>
          <p:cNvSpPr/>
          <p:nvPr/>
        </p:nvSpPr>
        <p:spPr>
          <a:xfrm>
            <a:off x="260781" y="1605281"/>
            <a:ext cx="1003801" cy="323165"/>
          </a:xfrm>
          <a:prstGeom prst="rect">
            <a:avLst/>
          </a:prstGeom>
        </p:spPr>
        <p:txBody>
          <a:bodyPr wrap="none">
            <a:spAutoFit/>
          </a:bodyPr>
          <a:lstStyle/>
          <a:p>
            <a:pPr marL="85725" lvl="1" fontAlgn="base" latinLnBrk="0">
              <a:spcBef>
                <a:spcPct val="0"/>
              </a:spcBef>
              <a:spcAft>
                <a:spcPct val="0"/>
              </a:spcAft>
            </a:pPr>
            <a:r>
              <a:rPr lang="en-US" altLang="en-US" sz="1500" b="1" dirty="0" err="1">
                <a:solidFill>
                  <a:prstClr val="black"/>
                </a:solidFill>
                <a:latin typeface="Proxima Nova" panose="020B0604020202020204" charset="0"/>
                <a:cs typeface="Courier New" panose="02070309020205020404" pitchFamily="49" charset="0"/>
              </a:rPr>
              <a:t>Cú</a:t>
            </a:r>
            <a:r>
              <a:rPr lang="en-US" altLang="en-US" sz="1500" b="1" dirty="0">
                <a:solidFill>
                  <a:prstClr val="black"/>
                </a:solidFill>
                <a:latin typeface="Proxima Nova" panose="020B0604020202020204" charset="0"/>
                <a:cs typeface="Courier New" panose="02070309020205020404" pitchFamily="49" charset="0"/>
              </a:rPr>
              <a:t> </a:t>
            </a:r>
            <a:r>
              <a:rPr lang="en-US" altLang="en-US" sz="1500" b="1" dirty="0" err="1">
                <a:solidFill>
                  <a:prstClr val="black"/>
                </a:solidFill>
                <a:latin typeface="Proxima Nova" panose="020B0604020202020204" charset="0"/>
                <a:cs typeface="Courier New" panose="02070309020205020404" pitchFamily="49" charset="0"/>
              </a:rPr>
              <a:t>pháp</a:t>
            </a:r>
            <a:endParaRPr lang="en-US" altLang="en-US" sz="1500" b="1" dirty="0">
              <a:solidFill>
                <a:prstClr val="black"/>
              </a:solidFill>
              <a:latin typeface="Proxima Nova" panose="020B0604020202020204" charset="0"/>
              <a:cs typeface="Courier New" panose="02070309020205020404" pitchFamily="49" charset="0"/>
            </a:endParaRPr>
          </a:p>
        </p:txBody>
      </p:sp>
      <p:pic>
        <p:nvPicPr>
          <p:cNvPr id="4" name="Picture 3"/>
          <p:cNvPicPr>
            <a:picLocks noChangeAspect="1"/>
          </p:cNvPicPr>
          <p:nvPr/>
        </p:nvPicPr>
        <p:blipFill>
          <a:blip r:embed="rId2"/>
          <a:stretch>
            <a:fillRect/>
          </a:stretch>
        </p:blipFill>
        <p:spPr>
          <a:xfrm>
            <a:off x="1379160" y="3005602"/>
            <a:ext cx="3424686" cy="690575"/>
          </a:xfrm>
          <a:prstGeom prst="rect">
            <a:avLst/>
          </a:prstGeom>
          <a:ln>
            <a:solidFill>
              <a:schemeClr val="accent1"/>
            </a:solidFill>
          </a:ln>
        </p:spPr>
      </p:pic>
    </p:spTree>
    <p:extLst>
      <p:ext uri="{BB962C8B-B14F-4D97-AF65-F5344CB8AC3E}">
        <p14:creationId xmlns:p14="http://schemas.microsoft.com/office/powerpoint/2010/main" val="623654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296460" y="1442035"/>
            <a:ext cx="8520600" cy="2779445"/>
          </a:xfrm>
          <a:prstGeom prst="rect">
            <a:avLst/>
          </a:prstGeom>
        </p:spPr>
        <p:txBody>
          <a:bodyPr spcFirstLastPara="1" wrap="square" lIns="91425" tIns="91425" rIns="91425" bIns="91425" anchor="t" anchorCtr="0">
            <a:normAutofit fontScale="92500" lnSpcReduction="20000"/>
          </a:bodyPr>
          <a:lstStyle/>
          <a:p>
            <a:pPr lvl="0">
              <a:spcBef>
                <a:spcPts val="600"/>
              </a:spcBef>
              <a:spcAft>
                <a:spcPts val="600"/>
              </a:spcAft>
            </a:pPr>
            <a:r>
              <a:rPr lang="en-US" sz="2000" dirty="0" err="1" smtClean="0"/>
              <a:t>Hiểu</a:t>
            </a:r>
            <a:r>
              <a:rPr lang="en-US" sz="2000" dirty="0" smtClean="0"/>
              <a:t> </a:t>
            </a:r>
            <a:r>
              <a:rPr lang="en-US" sz="2000" dirty="0" err="1" smtClean="0"/>
              <a:t>về</a:t>
            </a:r>
            <a:r>
              <a:rPr lang="en-US" sz="2000" dirty="0" smtClean="0"/>
              <a:t> </a:t>
            </a:r>
            <a:r>
              <a:rPr lang="en-US" sz="2000" dirty="0" err="1" smtClean="0"/>
              <a:t>một</a:t>
            </a:r>
            <a:r>
              <a:rPr lang="en-US" sz="2000" dirty="0" smtClean="0"/>
              <a:t> </a:t>
            </a:r>
            <a:r>
              <a:rPr lang="en-US" sz="2000" dirty="0" err="1" smtClean="0"/>
              <a:t>chương</a:t>
            </a:r>
            <a:r>
              <a:rPr lang="en-US" sz="2000" dirty="0" smtClean="0"/>
              <a:t> </a:t>
            </a:r>
            <a:r>
              <a:rPr lang="en-US" sz="2000" dirty="0" err="1" smtClean="0"/>
              <a:t>trình</a:t>
            </a:r>
            <a:r>
              <a:rPr lang="en-US" sz="2000" dirty="0" smtClean="0"/>
              <a:t> Java</a:t>
            </a:r>
          </a:p>
          <a:p>
            <a:pPr>
              <a:spcBef>
                <a:spcPts val="600"/>
              </a:spcBef>
              <a:spcAft>
                <a:spcPts val="600"/>
              </a:spcAft>
            </a:pPr>
            <a:r>
              <a:rPr lang="en-US" sz="2000" dirty="0" err="1" smtClean="0"/>
              <a:t>Hiểu</a:t>
            </a:r>
            <a:r>
              <a:rPr lang="en-US" sz="2000" dirty="0" smtClean="0"/>
              <a:t> </a:t>
            </a:r>
            <a:r>
              <a:rPr lang="en-US" sz="2000" dirty="0" err="1" smtClean="0"/>
              <a:t>về</a:t>
            </a:r>
            <a:r>
              <a:rPr lang="en-US" sz="2000" dirty="0" smtClean="0"/>
              <a:t> </a:t>
            </a:r>
            <a:r>
              <a:rPr lang="en-US" sz="2000" dirty="0" err="1" smtClean="0"/>
              <a:t>từ</a:t>
            </a:r>
            <a:r>
              <a:rPr lang="en-US" sz="2000" dirty="0" smtClean="0"/>
              <a:t> </a:t>
            </a:r>
            <a:r>
              <a:rPr lang="en-US" sz="2000" dirty="0" err="1" smtClean="0"/>
              <a:t>khóa</a:t>
            </a:r>
            <a:r>
              <a:rPr lang="en-US" sz="2000" dirty="0" smtClean="0"/>
              <a:t>, </a:t>
            </a:r>
            <a:r>
              <a:rPr lang="en-US" sz="2000" dirty="0" err="1" smtClean="0"/>
              <a:t>hằng</a:t>
            </a:r>
            <a:endParaRPr lang="en-US" sz="2000" dirty="0"/>
          </a:p>
          <a:p>
            <a:pPr>
              <a:spcBef>
                <a:spcPts val="600"/>
              </a:spcBef>
              <a:spcAft>
                <a:spcPts val="600"/>
              </a:spcAft>
            </a:pPr>
            <a:r>
              <a:rPr lang="en-US" sz="2000" dirty="0" err="1"/>
              <a:t>Biết</a:t>
            </a:r>
            <a:r>
              <a:rPr lang="en-US" sz="2000" dirty="0"/>
              <a:t> </a:t>
            </a:r>
            <a:r>
              <a:rPr lang="en-US" sz="2000" dirty="0" err="1"/>
              <a:t>cách</a:t>
            </a:r>
            <a:r>
              <a:rPr lang="en-US" sz="2000" dirty="0"/>
              <a:t> </a:t>
            </a:r>
            <a:r>
              <a:rPr lang="en-US" sz="2000" dirty="0" err="1"/>
              <a:t>sử</a:t>
            </a:r>
            <a:r>
              <a:rPr lang="en-US" sz="2000" dirty="0"/>
              <a:t> </a:t>
            </a:r>
            <a:r>
              <a:rPr lang="en-US" sz="2000" dirty="0" err="1"/>
              <a:t>dụng</a:t>
            </a:r>
            <a:r>
              <a:rPr lang="en-US" sz="2000" dirty="0"/>
              <a:t> </a:t>
            </a:r>
            <a:r>
              <a:rPr lang="en-US" sz="2000" dirty="0" err="1" smtClean="0"/>
              <a:t>các</a:t>
            </a:r>
            <a:r>
              <a:rPr lang="en-US" sz="2000" dirty="0" smtClean="0"/>
              <a:t> kiểu </a:t>
            </a:r>
            <a:r>
              <a:rPr lang="en-US" sz="2000" dirty="0" err="1"/>
              <a:t>d</a:t>
            </a:r>
            <a:r>
              <a:rPr lang="en-US" sz="2000" dirty="0" err="1" smtClean="0"/>
              <a:t>ữ</a:t>
            </a:r>
            <a:r>
              <a:rPr lang="en-US" sz="2000" dirty="0" smtClean="0"/>
              <a:t> </a:t>
            </a:r>
            <a:r>
              <a:rPr lang="en-US" sz="2000" dirty="0" err="1" smtClean="0"/>
              <a:t>liệu</a:t>
            </a:r>
            <a:endParaRPr lang="en-US" sz="2000" dirty="0" smtClean="0"/>
          </a:p>
          <a:p>
            <a:pPr lvl="0">
              <a:spcBef>
                <a:spcPts val="600"/>
              </a:spcBef>
              <a:spcAft>
                <a:spcPts val="600"/>
              </a:spcAft>
            </a:pPr>
            <a:r>
              <a:rPr lang="en-US" sz="2000" dirty="0" err="1"/>
              <a:t>Biết</a:t>
            </a:r>
            <a:r>
              <a:rPr lang="en-US" sz="2000" dirty="0"/>
              <a:t> </a:t>
            </a:r>
            <a:r>
              <a:rPr lang="en-US" sz="2000" dirty="0" err="1"/>
              <a:t>cách</a:t>
            </a:r>
            <a:r>
              <a:rPr lang="en-US" sz="2000" dirty="0"/>
              <a:t> </a:t>
            </a:r>
            <a:r>
              <a:rPr lang="en-US" sz="2000" dirty="0" err="1" smtClean="0"/>
              <a:t>khai</a:t>
            </a:r>
            <a:r>
              <a:rPr lang="en-US" sz="2000" dirty="0" smtClean="0"/>
              <a:t> </a:t>
            </a:r>
            <a:r>
              <a:rPr lang="en-US" sz="2000" dirty="0" err="1" smtClean="0"/>
              <a:t>báo</a:t>
            </a:r>
            <a:r>
              <a:rPr lang="en-US" sz="2000" dirty="0" smtClean="0"/>
              <a:t> </a:t>
            </a:r>
            <a:r>
              <a:rPr lang="en-US" sz="2000" dirty="0" err="1" smtClean="0"/>
              <a:t>và</a:t>
            </a:r>
            <a:r>
              <a:rPr lang="en-US" sz="2000" dirty="0" smtClean="0"/>
              <a:t> </a:t>
            </a:r>
            <a:r>
              <a:rPr lang="en-US" sz="2000" dirty="0" err="1" smtClean="0"/>
              <a:t>sử</a:t>
            </a:r>
            <a:r>
              <a:rPr lang="en-US" sz="2000" dirty="0" smtClean="0"/>
              <a:t> </a:t>
            </a:r>
            <a:r>
              <a:rPr lang="en-US" sz="2000" dirty="0" err="1" smtClean="0"/>
              <a:t>dụng</a:t>
            </a:r>
            <a:r>
              <a:rPr lang="en-US" sz="2000" dirty="0" smtClean="0"/>
              <a:t> </a:t>
            </a:r>
            <a:r>
              <a:rPr lang="en-US" sz="2000" dirty="0" err="1" smtClean="0"/>
              <a:t>biến</a:t>
            </a:r>
            <a:endParaRPr lang="en-US" sz="2000" dirty="0"/>
          </a:p>
          <a:p>
            <a:pPr lvl="0">
              <a:spcBef>
                <a:spcPts val="600"/>
              </a:spcBef>
              <a:spcAft>
                <a:spcPts val="600"/>
              </a:spcAft>
            </a:pPr>
            <a:r>
              <a:rPr lang="en-US" sz="2000" dirty="0" err="1" smtClean="0"/>
              <a:t>Biết</a:t>
            </a:r>
            <a:r>
              <a:rPr lang="en-US" sz="2000" dirty="0" smtClean="0"/>
              <a:t> </a:t>
            </a:r>
            <a:r>
              <a:rPr lang="en-US" sz="2000" dirty="0" err="1" smtClean="0"/>
              <a:t>cách</a:t>
            </a:r>
            <a:r>
              <a:rPr lang="en-US" sz="2000" dirty="0" smtClean="0"/>
              <a:t> </a:t>
            </a:r>
            <a:r>
              <a:rPr lang="en-US" sz="2000" dirty="0" err="1" smtClean="0"/>
              <a:t>sử</a:t>
            </a:r>
            <a:r>
              <a:rPr lang="en-US" sz="2000" dirty="0" smtClean="0"/>
              <a:t> </a:t>
            </a:r>
            <a:r>
              <a:rPr lang="en-US" sz="2000" dirty="0" err="1" smtClean="0"/>
              <a:t>dụng</a:t>
            </a:r>
            <a:r>
              <a:rPr lang="en-US" sz="2000" dirty="0" smtClean="0"/>
              <a:t> </a:t>
            </a:r>
            <a:r>
              <a:rPr lang="en-US" sz="2000" dirty="0" err="1" smtClean="0"/>
              <a:t>các</a:t>
            </a:r>
            <a:r>
              <a:rPr lang="en-US" sz="2000" dirty="0" smtClean="0"/>
              <a:t> </a:t>
            </a:r>
            <a:r>
              <a:rPr lang="en-US" sz="2000" dirty="0" err="1"/>
              <a:t>loại</a:t>
            </a:r>
            <a:r>
              <a:rPr lang="en-US" sz="2000" dirty="0"/>
              <a:t> Literals </a:t>
            </a:r>
            <a:r>
              <a:rPr lang="en-US" sz="2000" dirty="0" err="1"/>
              <a:t>trong</a:t>
            </a:r>
            <a:r>
              <a:rPr lang="en-US" sz="2000" dirty="0"/>
              <a:t> Java</a:t>
            </a:r>
          </a:p>
          <a:p>
            <a:pPr>
              <a:spcBef>
                <a:spcPts val="600"/>
              </a:spcBef>
              <a:spcAft>
                <a:spcPts val="600"/>
              </a:spcAft>
            </a:pPr>
            <a:r>
              <a:rPr lang="en-US" sz="2000" dirty="0" err="1" smtClean="0"/>
              <a:t>Biết</a:t>
            </a:r>
            <a:r>
              <a:rPr lang="en-US" sz="2000" dirty="0" smtClean="0"/>
              <a:t> </a:t>
            </a:r>
            <a:r>
              <a:rPr lang="en-US" sz="2000" dirty="0" err="1"/>
              <a:t>cách</a:t>
            </a:r>
            <a:r>
              <a:rPr lang="en-US" sz="2000" dirty="0"/>
              <a:t> </a:t>
            </a:r>
            <a:r>
              <a:rPr lang="en-US" sz="2000" dirty="0" err="1"/>
              <a:t>sử</a:t>
            </a:r>
            <a:r>
              <a:rPr lang="en-US" sz="2000" dirty="0"/>
              <a:t> </a:t>
            </a:r>
            <a:r>
              <a:rPr lang="en-US" sz="2000" dirty="0" err="1"/>
              <a:t>dụng</a:t>
            </a:r>
            <a:r>
              <a:rPr lang="en-US" sz="2000" dirty="0"/>
              <a:t> kiểu </a:t>
            </a:r>
            <a:r>
              <a:rPr lang="en-US" sz="2000" dirty="0" err="1"/>
              <a:t>tham</a:t>
            </a:r>
            <a:r>
              <a:rPr lang="en-US" sz="2000" dirty="0"/>
              <a:t> </a:t>
            </a:r>
            <a:r>
              <a:rPr lang="en-US" sz="2000" dirty="0" err="1"/>
              <a:t>trị</a:t>
            </a:r>
            <a:r>
              <a:rPr lang="en-US" sz="2000" dirty="0"/>
              <a:t> </a:t>
            </a:r>
            <a:r>
              <a:rPr lang="en-US" sz="2000" dirty="0" err="1"/>
              <a:t>và</a:t>
            </a:r>
            <a:r>
              <a:rPr lang="en-US" sz="2000" dirty="0"/>
              <a:t> kiểu </a:t>
            </a:r>
            <a:r>
              <a:rPr lang="en-US" sz="2000" dirty="0" err="1"/>
              <a:t>tham</a:t>
            </a:r>
            <a:r>
              <a:rPr lang="en-US" sz="2000" dirty="0"/>
              <a:t> </a:t>
            </a:r>
            <a:r>
              <a:rPr lang="en-US" sz="2000" dirty="0" err="1"/>
              <a:t>chiếu</a:t>
            </a:r>
            <a:endParaRPr lang="en-US" sz="2000" dirty="0"/>
          </a:p>
          <a:p>
            <a:pPr lvl="0">
              <a:spcBef>
                <a:spcPts val="600"/>
              </a:spcBef>
              <a:spcAft>
                <a:spcPts val="600"/>
              </a:spcAft>
            </a:pPr>
            <a:endParaRPr lang="en-US" sz="2000" dirty="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Mục tiêu bài học</a:t>
            </a:r>
            <a:endParaRPr dirty="0"/>
          </a:p>
        </p:txBody>
      </p:sp>
    </p:spTree>
    <p:extLst>
      <p:ext uri="{BB962C8B-B14F-4D97-AF65-F5344CB8AC3E}">
        <p14:creationId xmlns:p14="http://schemas.microsoft.com/office/powerpoint/2010/main" val="7470431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490250" y="526350"/>
            <a:ext cx="8173690" cy="4090800"/>
          </a:xfrm>
          <a:prstGeom prst="rect">
            <a:avLst/>
          </a:prstGeom>
        </p:spPr>
        <p:txBody>
          <a:bodyPr spcFirstLastPara="1" wrap="square" lIns="91425" tIns="91425" rIns="91425" bIns="91425" anchor="ctr" anchorCtr="0">
            <a:normAutofit/>
          </a:bodyPr>
          <a:lstStyle/>
          <a:p>
            <a:pPr lvl="0">
              <a:lnSpc>
                <a:spcPct val="115000"/>
              </a:lnSpc>
            </a:pPr>
            <a:r>
              <a:rPr lang="vi-VN" dirty="0"/>
              <a:t>Các kiểu dữ liệu cơ bản trong Java</a:t>
            </a:r>
          </a:p>
        </p:txBody>
      </p:sp>
    </p:spTree>
    <p:extLst>
      <p:ext uri="{BB962C8B-B14F-4D97-AF65-F5344CB8AC3E}">
        <p14:creationId xmlns:p14="http://schemas.microsoft.com/office/powerpoint/2010/main" val="406439024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Autofit/>
          </a:bodyPr>
          <a:lstStyle/>
          <a:p>
            <a:pPr eaLnBrk="1" hangingPunct="1"/>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endParaRPr lang="en-US" altLang="en-US" sz="2700" dirty="0"/>
          </a:p>
        </p:txBody>
      </p:sp>
      <p:pic>
        <p:nvPicPr>
          <p:cNvPr id="3" name="Picture 2"/>
          <p:cNvPicPr>
            <a:picLocks noChangeAspect="1"/>
          </p:cNvPicPr>
          <p:nvPr/>
        </p:nvPicPr>
        <p:blipFill rotWithShape="1">
          <a:blip r:embed="rId2"/>
          <a:srcRect t="6610"/>
          <a:stretch/>
        </p:blipFill>
        <p:spPr>
          <a:xfrm>
            <a:off x="899160" y="1287780"/>
            <a:ext cx="5280660" cy="3783062"/>
          </a:xfrm>
          <a:prstGeom prst="rect">
            <a:avLst/>
          </a:prstGeom>
        </p:spPr>
      </p:pic>
      <p:pic>
        <p:nvPicPr>
          <p:cNvPr id="4" name="Picture 3"/>
          <p:cNvPicPr>
            <a:picLocks noChangeAspect="1"/>
          </p:cNvPicPr>
          <p:nvPr/>
        </p:nvPicPr>
        <p:blipFill>
          <a:blip r:embed="rId3"/>
          <a:stretch>
            <a:fillRect/>
          </a:stretch>
        </p:blipFill>
        <p:spPr>
          <a:xfrm>
            <a:off x="7026897" y="2537460"/>
            <a:ext cx="1469403" cy="1246584"/>
          </a:xfrm>
          <a:prstGeom prst="rect">
            <a:avLst/>
          </a:prstGeom>
        </p:spPr>
      </p:pic>
    </p:spTree>
    <p:extLst>
      <p:ext uri="{BB962C8B-B14F-4D97-AF65-F5344CB8AC3E}">
        <p14:creationId xmlns:p14="http://schemas.microsoft.com/office/powerpoint/2010/main" val="37289084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4" name="Rectangle 3"/>
          <p:cNvSpPr>
            <a:spLocks noGrp="1" noChangeArrowheads="1"/>
          </p:cNvSpPr>
          <p:nvPr>
            <p:ph type="body" idx="1"/>
          </p:nvPr>
        </p:nvSpPr>
        <p:spPr/>
        <p:txBody>
          <a:bodyPr>
            <a:normAutofit fontScale="92500"/>
          </a:bodyPr>
          <a:lstStyle/>
          <a:p>
            <a:pPr eaLnBrk="1" hangingPunct="1"/>
            <a:r>
              <a:rPr lang="en-US" altLang="en-US" sz="2400" dirty="0" err="1"/>
              <a:t>Mỗi</a:t>
            </a:r>
            <a:r>
              <a:rPr lang="en-US" altLang="en-US" sz="2400" dirty="0"/>
              <a:t> </a:t>
            </a:r>
            <a:r>
              <a:rPr lang="en-US" altLang="en-US" sz="2400" dirty="0" err="1"/>
              <a:t>biến</a:t>
            </a:r>
            <a:r>
              <a:rPr lang="en-US" altLang="en-US" sz="2400" dirty="0"/>
              <a:t> </a:t>
            </a:r>
            <a:r>
              <a:rPr lang="en-US" altLang="en-US" sz="2400" dirty="0" err="1"/>
              <a:t>phải</a:t>
            </a:r>
            <a:r>
              <a:rPr lang="en-US" altLang="en-US" sz="2400" dirty="0"/>
              <a:t> </a:t>
            </a:r>
            <a:r>
              <a:rPr lang="en-US" altLang="en-US" sz="2400" dirty="0" err="1"/>
              <a:t>có</a:t>
            </a:r>
            <a:r>
              <a:rPr lang="en-US" altLang="en-US" sz="2400" dirty="0"/>
              <a:t> 1 kiểu </a:t>
            </a:r>
            <a:r>
              <a:rPr lang="en-US" altLang="en-US" sz="2400" dirty="0" err="1"/>
              <a:t>dữ</a:t>
            </a:r>
            <a:r>
              <a:rPr lang="en-US" altLang="en-US" sz="2400" dirty="0"/>
              <a:t> </a:t>
            </a:r>
            <a:r>
              <a:rPr lang="en-US" altLang="en-US" sz="2400" dirty="0" err="1"/>
              <a:t>liệu</a:t>
            </a:r>
            <a:endParaRPr lang="en-US" altLang="en-US" sz="2400" dirty="0"/>
          </a:p>
          <a:p>
            <a:pPr eaLnBrk="1" hangingPunct="1"/>
            <a:r>
              <a:rPr lang="en-US" altLang="en-US" sz="2400" dirty="0"/>
              <a:t>Kiểu </a:t>
            </a:r>
            <a:r>
              <a:rPr lang="en-US" altLang="en-US" sz="2400" dirty="0" err="1"/>
              <a:t>dữ</a:t>
            </a:r>
            <a:r>
              <a:rPr lang="en-US" altLang="en-US" sz="2400" dirty="0"/>
              <a:t> </a:t>
            </a:r>
            <a:r>
              <a:rPr lang="en-US" altLang="en-US" sz="2400" dirty="0" err="1"/>
              <a:t>liệu</a:t>
            </a:r>
            <a:r>
              <a:rPr lang="en-US" altLang="en-US" sz="2400" dirty="0"/>
              <a:t> </a:t>
            </a:r>
            <a:r>
              <a:rPr lang="en-US" altLang="en-US" sz="2400" dirty="0" err="1"/>
              <a:t>xác</a:t>
            </a:r>
            <a:r>
              <a:rPr lang="en-US" altLang="en-US" sz="2400" dirty="0"/>
              <a:t> </a:t>
            </a:r>
            <a:r>
              <a:rPr lang="en-US" altLang="en-US" sz="2400" dirty="0" err="1"/>
              <a:t>định</a:t>
            </a:r>
            <a:r>
              <a:rPr lang="en-US" altLang="en-US" sz="2400" dirty="0"/>
              <a:t> </a:t>
            </a:r>
            <a:r>
              <a:rPr lang="en-US" altLang="en-US" sz="2400" dirty="0" err="1"/>
              <a:t>miền</a:t>
            </a:r>
            <a:r>
              <a:rPr lang="en-US" altLang="en-US" sz="2400" dirty="0"/>
              <a:t> </a:t>
            </a:r>
            <a:r>
              <a:rPr lang="en-US" altLang="en-US" sz="2400" dirty="0" err="1"/>
              <a:t>giá</a:t>
            </a:r>
            <a:r>
              <a:rPr lang="en-US" altLang="en-US" sz="2400" dirty="0"/>
              <a:t> </a:t>
            </a:r>
            <a:r>
              <a:rPr lang="en-US" altLang="en-US" sz="2400" dirty="0" err="1"/>
              <a:t>trị</a:t>
            </a:r>
            <a:r>
              <a:rPr lang="en-US" altLang="en-US" sz="2400" dirty="0"/>
              <a:t> </a:t>
            </a:r>
            <a:r>
              <a:rPr lang="en-US" altLang="en-US" sz="2400" dirty="0" err="1"/>
              <a:t>cho</a:t>
            </a:r>
            <a:r>
              <a:rPr lang="en-US" altLang="en-US" sz="2400" dirty="0"/>
              <a:t> </a:t>
            </a:r>
            <a:r>
              <a:rPr lang="en-US" altLang="en-US" sz="2400" dirty="0" err="1" smtClean="0"/>
              <a:t>biến</a:t>
            </a:r>
            <a:endParaRPr lang="en-US" altLang="en-US" sz="2400" dirty="0" smtClean="0"/>
          </a:p>
          <a:p>
            <a:pPr eaLnBrk="1" hangingPunct="1"/>
            <a:r>
              <a:rPr lang="en-US" sz="2400" dirty="0" smtClean="0"/>
              <a:t>Java </a:t>
            </a:r>
            <a:r>
              <a:rPr lang="en-US" sz="2400" dirty="0" err="1"/>
              <a:t>có</a:t>
            </a:r>
            <a:r>
              <a:rPr lang="en-US" sz="2400" dirty="0"/>
              <a:t> </a:t>
            </a:r>
            <a:r>
              <a:rPr lang="en-US" sz="2400" dirty="0" err="1"/>
              <a:t>hai</a:t>
            </a:r>
            <a:r>
              <a:rPr lang="en-US" sz="2400" dirty="0"/>
              <a:t> kiểu </a:t>
            </a:r>
            <a:r>
              <a:rPr lang="en-US" sz="2400" dirty="0" err="1"/>
              <a:t>dữ</a:t>
            </a:r>
            <a:r>
              <a:rPr lang="en-US" sz="2400" dirty="0"/>
              <a:t> </a:t>
            </a:r>
            <a:r>
              <a:rPr lang="en-US" sz="2400" dirty="0" err="1" smtClean="0"/>
              <a:t>liệu</a:t>
            </a:r>
            <a:endParaRPr lang="en-US" sz="2400" dirty="0" smtClean="0"/>
          </a:p>
          <a:p>
            <a:pPr marL="557213" lvl="1" indent="-214313" eaLnBrk="1" hangingPunct="1"/>
            <a:r>
              <a:rPr lang="en-US" sz="2100" dirty="0" err="1"/>
              <a:t>Dữ</a:t>
            </a:r>
            <a:r>
              <a:rPr lang="en-US" sz="2100" dirty="0"/>
              <a:t> </a:t>
            </a:r>
            <a:r>
              <a:rPr lang="en-US" sz="2100" dirty="0" err="1"/>
              <a:t>liệu</a:t>
            </a:r>
            <a:r>
              <a:rPr lang="en-US" sz="2100" dirty="0"/>
              <a:t> </a:t>
            </a:r>
            <a:r>
              <a:rPr lang="en-US" sz="2100" dirty="0" err="1"/>
              <a:t>gốc</a:t>
            </a:r>
            <a:r>
              <a:rPr lang="en-US" sz="2100" dirty="0"/>
              <a:t> </a:t>
            </a:r>
            <a:r>
              <a:rPr lang="en-US" sz="2100" dirty="0" err="1"/>
              <a:t>chuẩn</a:t>
            </a:r>
            <a:r>
              <a:rPr lang="en-US" sz="2100" dirty="0"/>
              <a:t>: </a:t>
            </a:r>
            <a:r>
              <a:rPr lang="en-US" sz="2100" dirty="0" err="1"/>
              <a:t>Là</a:t>
            </a:r>
            <a:r>
              <a:rPr lang="en-US" sz="2100" dirty="0"/>
              <a:t> </a:t>
            </a:r>
            <a:r>
              <a:rPr lang="en-US" sz="2100" dirty="0" err="1"/>
              <a:t>các</a:t>
            </a:r>
            <a:r>
              <a:rPr lang="en-US" sz="2100" dirty="0"/>
              <a:t> </a:t>
            </a:r>
            <a:r>
              <a:rPr lang="en-US" sz="2100" dirty="0" err="1"/>
              <a:t>kiểu</a:t>
            </a:r>
            <a:r>
              <a:rPr lang="en-US" sz="2100" dirty="0"/>
              <a:t> </a:t>
            </a:r>
            <a:r>
              <a:rPr lang="en-US" sz="2100" dirty="0" err="1"/>
              <a:t>dữ</a:t>
            </a:r>
            <a:r>
              <a:rPr lang="en-US" sz="2100" dirty="0"/>
              <a:t> </a:t>
            </a:r>
            <a:r>
              <a:rPr lang="en-US" sz="2100" dirty="0" err="1"/>
              <a:t>liệu</a:t>
            </a:r>
            <a:r>
              <a:rPr lang="en-US" sz="2100" dirty="0"/>
              <a:t> </a:t>
            </a:r>
            <a:r>
              <a:rPr lang="en-US" sz="2100" dirty="0" err="1"/>
              <a:t>đã</a:t>
            </a:r>
            <a:r>
              <a:rPr lang="en-US" sz="2100" dirty="0"/>
              <a:t> </a:t>
            </a:r>
            <a:r>
              <a:rPr lang="en-US" sz="2100" dirty="0" err="1"/>
              <a:t>được</a:t>
            </a:r>
            <a:r>
              <a:rPr lang="en-US" sz="2100" dirty="0"/>
              <a:t> </a:t>
            </a:r>
            <a:r>
              <a:rPr lang="en-US" sz="2100" dirty="0" err="1"/>
              <a:t>định</a:t>
            </a:r>
            <a:r>
              <a:rPr lang="en-US" sz="2100" dirty="0"/>
              <a:t> </a:t>
            </a:r>
            <a:r>
              <a:rPr lang="en-US" sz="2100" dirty="0" err="1"/>
              <a:t>nghĩa</a:t>
            </a:r>
            <a:r>
              <a:rPr lang="en-US" sz="2100" dirty="0"/>
              <a:t> </a:t>
            </a:r>
            <a:r>
              <a:rPr lang="en-US" sz="2100" dirty="0" err="1"/>
              <a:t>trong</a:t>
            </a:r>
            <a:r>
              <a:rPr lang="en-US" sz="2100" dirty="0"/>
              <a:t> </a:t>
            </a:r>
            <a:r>
              <a:rPr lang="en-US" sz="2100" dirty="0" err="1"/>
              <a:t>ngôn</a:t>
            </a:r>
            <a:r>
              <a:rPr lang="en-US" sz="2100" dirty="0"/>
              <a:t> </a:t>
            </a:r>
            <a:r>
              <a:rPr lang="en-US" sz="2100" dirty="0" err="1"/>
              <a:t>ngữ</a:t>
            </a:r>
            <a:r>
              <a:rPr lang="en-US" sz="2100" dirty="0"/>
              <a:t> </a:t>
            </a:r>
            <a:r>
              <a:rPr lang="en-US" sz="2100" dirty="0" err="1"/>
              <a:t>như</a:t>
            </a:r>
            <a:r>
              <a:rPr lang="en-US" sz="2100" dirty="0"/>
              <a:t> </a:t>
            </a:r>
            <a:r>
              <a:rPr lang="en-US" sz="2100" dirty="0" err="1"/>
              <a:t>số</a:t>
            </a:r>
            <a:r>
              <a:rPr lang="en-US" sz="2100" dirty="0"/>
              <a:t> </a:t>
            </a:r>
            <a:r>
              <a:rPr lang="en-US" sz="2100" dirty="0" err="1"/>
              <a:t>nguyên</a:t>
            </a:r>
            <a:r>
              <a:rPr lang="en-US" sz="2100" dirty="0"/>
              <a:t>, </a:t>
            </a:r>
            <a:r>
              <a:rPr lang="en-US" sz="2100" dirty="0" err="1"/>
              <a:t>số</a:t>
            </a:r>
            <a:r>
              <a:rPr lang="en-US" sz="2100" dirty="0"/>
              <a:t> </a:t>
            </a:r>
            <a:r>
              <a:rPr lang="en-US" sz="2100" dirty="0" err="1"/>
              <a:t>thực</a:t>
            </a:r>
            <a:r>
              <a:rPr lang="en-US" sz="2100" dirty="0"/>
              <a:t>, </a:t>
            </a:r>
            <a:r>
              <a:rPr lang="en-US" sz="2100" dirty="0" err="1"/>
              <a:t>ký</a:t>
            </a:r>
            <a:r>
              <a:rPr lang="en-US" sz="2100" dirty="0"/>
              <a:t> </a:t>
            </a:r>
            <a:r>
              <a:rPr lang="en-US" sz="2100" dirty="0" err="1"/>
              <a:t>tự</a:t>
            </a:r>
            <a:r>
              <a:rPr lang="en-US" sz="2100" dirty="0"/>
              <a:t>, logic</a:t>
            </a:r>
          </a:p>
          <a:p>
            <a:pPr marL="557213" lvl="1" indent="-214313" eaLnBrk="1" hangingPunct="1"/>
            <a:r>
              <a:rPr lang="en-US" sz="2100" dirty="0" err="1"/>
              <a:t>Dữ</a:t>
            </a:r>
            <a:r>
              <a:rPr lang="en-US" sz="2100" dirty="0"/>
              <a:t> </a:t>
            </a:r>
            <a:r>
              <a:rPr lang="en-US" sz="2100" dirty="0" err="1"/>
              <a:t>liệu</a:t>
            </a:r>
            <a:r>
              <a:rPr lang="en-US" sz="2100" dirty="0"/>
              <a:t> </a:t>
            </a:r>
            <a:r>
              <a:rPr lang="en-US" sz="2100" dirty="0" err="1"/>
              <a:t>dẫn</a:t>
            </a:r>
            <a:r>
              <a:rPr lang="en-US" sz="2100" dirty="0"/>
              <a:t> </a:t>
            </a:r>
            <a:r>
              <a:rPr lang="en-US" sz="2100" dirty="0" err="1"/>
              <a:t>xuất</a:t>
            </a:r>
            <a:r>
              <a:rPr lang="en-US" sz="2100" dirty="0"/>
              <a:t>: Do </a:t>
            </a:r>
            <a:r>
              <a:rPr lang="en-US" sz="2100" dirty="0" err="1"/>
              <a:t>người</a:t>
            </a:r>
            <a:r>
              <a:rPr lang="en-US" sz="2100" dirty="0"/>
              <a:t> </a:t>
            </a:r>
            <a:r>
              <a:rPr lang="en-US" sz="2100" dirty="0" err="1"/>
              <a:t>dùng</a:t>
            </a:r>
            <a:r>
              <a:rPr lang="en-US" sz="2100" dirty="0"/>
              <a:t> </a:t>
            </a:r>
            <a:r>
              <a:rPr lang="en-US" sz="2100" dirty="0" err="1"/>
              <a:t>tự</a:t>
            </a:r>
            <a:r>
              <a:rPr lang="en-US" sz="2100" dirty="0"/>
              <a:t> </a:t>
            </a:r>
            <a:r>
              <a:rPr lang="en-US" sz="2100" dirty="0" err="1"/>
              <a:t>định</a:t>
            </a:r>
            <a:r>
              <a:rPr lang="en-US" sz="2100" dirty="0"/>
              <a:t> </a:t>
            </a:r>
            <a:r>
              <a:rPr lang="en-US" sz="2100" dirty="0" err="1"/>
              <a:t>nghĩa</a:t>
            </a:r>
            <a:r>
              <a:rPr lang="en-US" sz="2100" dirty="0"/>
              <a:t> </a:t>
            </a:r>
            <a:r>
              <a:rPr lang="en-US" sz="2100" dirty="0" err="1"/>
              <a:t>như</a:t>
            </a:r>
            <a:r>
              <a:rPr lang="en-US" sz="2100" dirty="0"/>
              <a:t> </a:t>
            </a:r>
            <a:r>
              <a:rPr lang="en-US" sz="2100" dirty="0" err="1"/>
              <a:t>mảng</a:t>
            </a:r>
            <a:r>
              <a:rPr lang="en-US" sz="2100" dirty="0"/>
              <a:t>, </a:t>
            </a:r>
            <a:r>
              <a:rPr lang="en-US" sz="2100" dirty="0" err="1"/>
              <a:t>lớp</a:t>
            </a:r>
            <a:r>
              <a:rPr lang="en-US" sz="2100" dirty="0"/>
              <a:t>, </a:t>
            </a:r>
            <a:r>
              <a:rPr lang="en-US" sz="2100" dirty="0" err="1"/>
              <a:t>giao</a:t>
            </a:r>
            <a:r>
              <a:rPr lang="en-US" sz="2100" dirty="0"/>
              <a:t> </a:t>
            </a:r>
            <a:r>
              <a:rPr lang="en-US" sz="2100" dirty="0" err="1"/>
              <a:t>tiếp</a:t>
            </a:r>
            <a:endParaRPr lang="en-US" sz="2100" dirty="0"/>
          </a:p>
          <a:p>
            <a:r>
              <a:rPr lang="en-US" sz="2400" dirty="0" err="1" smtClean="0"/>
              <a:t>Ví</a:t>
            </a:r>
            <a:r>
              <a:rPr lang="en-US" sz="2400" dirty="0" smtClean="0"/>
              <a:t> </a:t>
            </a:r>
            <a:r>
              <a:rPr lang="en-US" sz="2400" dirty="0" err="1"/>
              <a:t>dụ</a:t>
            </a:r>
            <a:r>
              <a:rPr lang="en-US" sz="2400" dirty="0"/>
              <a:t> </a:t>
            </a:r>
            <a:r>
              <a:rPr lang="en-US" sz="2400" dirty="0" err="1"/>
              <a:t>khai</a:t>
            </a:r>
            <a:r>
              <a:rPr lang="en-US" sz="2400" dirty="0"/>
              <a:t> </a:t>
            </a:r>
            <a:r>
              <a:rPr lang="en-US" sz="2400" dirty="0" err="1"/>
              <a:t>báo</a:t>
            </a:r>
            <a:r>
              <a:rPr lang="en-US" sz="2400" dirty="0"/>
              <a:t> </a:t>
            </a:r>
            <a:r>
              <a:rPr lang="en-US" sz="2400" dirty="0" err="1" smtClean="0"/>
              <a:t>biến</a:t>
            </a:r>
            <a:endParaRPr lang="en-US" sz="2400" dirty="0" smtClean="0"/>
          </a:p>
          <a:p>
            <a:pPr marL="557213" lvl="1" indent="-214313" eaLnBrk="1" hangingPunct="1"/>
            <a:r>
              <a:rPr lang="en-US" sz="2100" dirty="0" err="1" smtClean="0"/>
              <a:t>int</a:t>
            </a:r>
            <a:r>
              <a:rPr lang="en-US" sz="2100" dirty="0" smtClean="0"/>
              <a:t> </a:t>
            </a:r>
            <a:r>
              <a:rPr lang="en-US" sz="2100" dirty="0"/>
              <a:t>x;</a:t>
            </a:r>
          </a:p>
          <a:p>
            <a:pPr marL="557213" lvl="1" indent="-214313" algn="just" eaLnBrk="1" hangingPunct="1"/>
            <a:r>
              <a:rPr lang="en-US" sz="2100" dirty="0"/>
              <a:t>Student </a:t>
            </a:r>
            <a:r>
              <a:rPr lang="en-US" sz="2100" dirty="0" err="1"/>
              <a:t>st</a:t>
            </a:r>
            <a:r>
              <a:rPr lang="en-US" sz="2100" dirty="0"/>
              <a:t>;</a:t>
            </a:r>
          </a:p>
        </p:txBody>
      </p:sp>
      <p:sp>
        <p:nvSpPr>
          <p:cNvPr id="5" name="Rectangle 2"/>
          <p:cNvSpPr>
            <a:spLocks noGrp="1" noChangeArrowheads="1"/>
          </p:cNvSpPr>
          <p:nvPr>
            <p:ph type="title"/>
          </p:nvPr>
        </p:nvSpPr>
        <p:spPr>
          <a:xfrm>
            <a:off x="311700" y="445025"/>
            <a:ext cx="8520600" cy="5727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Autofit/>
          </a:bodyPr>
          <a:lstStyle/>
          <a:p>
            <a:pPr eaLnBrk="1" hangingPunct="1"/>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endParaRPr lang="en-US" altLang="en-US" sz="2700" dirty="0"/>
          </a:p>
        </p:txBody>
      </p:sp>
    </p:spTree>
    <p:extLst>
      <p:ext uri="{BB962C8B-B14F-4D97-AF65-F5344CB8AC3E}">
        <p14:creationId xmlns:p14="http://schemas.microsoft.com/office/powerpoint/2010/main" val="23065780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2" name="Rectangle 3"/>
          <p:cNvSpPr>
            <a:spLocks noGrp="1" noChangeArrowheads="1"/>
          </p:cNvSpPr>
          <p:nvPr>
            <p:ph type="body" idx="1"/>
          </p:nvPr>
        </p:nvSpPr>
        <p:spPr/>
        <p:txBody>
          <a:bodyPr/>
          <a:lstStyle/>
          <a:p>
            <a:pPr marL="257175" indent="-257175" eaLnBrk="1" hangingPunct="1"/>
            <a:r>
              <a:rPr lang="en-US" sz="1950" dirty="0"/>
              <a:t>Kiểu </a:t>
            </a:r>
            <a:r>
              <a:rPr lang="en-US" sz="1950" b="1" dirty="0" err="1"/>
              <a:t>boolean</a:t>
            </a:r>
            <a:r>
              <a:rPr lang="en-US" sz="1950" dirty="0"/>
              <a:t>: </a:t>
            </a:r>
            <a:r>
              <a:rPr lang="en-US" sz="1950" dirty="0" err="1"/>
              <a:t>Nhận</a:t>
            </a:r>
            <a:r>
              <a:rPr lang="en-US" sz="1950" dirty="0"/>
              <a:t> </a:t>
            </a:r>
            <a:r>
              <a:rPr lang="en-US" sz="1950" dirty="0" err="1"/>
              <a:t>giá</a:t>
            </a:r>
            <a:r>
              <a:rPr lang="en-US" sz="1950" dirty="0"/>
              <a:t> </a:t>
            </a:r>
            <a:r>
              <a:rPr lang="en-US" sz="1950" dirty="0" err="1"/>
              <a:t>trị</a:t>
            </a:r>
            <a:r>
              <a:rPr lang="en-US" sz="1950" dirty="0"/>
              <a:t> true </a:t>
            </a:r>
            <a:r>
              <a:rPr lang="en-US" sz="1950" dirty="0" err="1"/>
              <a:t>hoặc</a:t>
            </a:r>
            <a:r>
              <a:rPr lang="en-US" sz="1950" dirty="0"/>
              <a:t> false</a:t>
            </a:r>
          </a:p>
          <a:p>
            <a:pPr marL="257175" indent="-257175" eaLnBrk="1" hangingPunct="1"/>
            <a:r>
              <a:rPr lang="en-US" sz="1950" dirty="0"/>
              <a:t>Kiểu </a:t>
            </a:r>
            <a:r>
              <a:rPr lang="en-US" sz="1950" b="1" dirty="0"/>
              <a:t>char</a:t>
            </a:r>
            <a:r>
              <a:rPr lang="en-US" sz="1950" dirty="0"/>
              <a:t>: Kiểu </a:t>
            </a:r>
            <a:r>
              <a:rPr lang="en-US" sz="1950" dirty="0" err="1"/>
              <a:t>ký</a:t>
            </a:r>
            <a:r>
              <a:rPr lang="en-US" sz="1950" dirty="0"/>
              <a:t> </a:t>
            </a:r>
            <a:r>
              <a:rPr lang="en-US" sz="1950" dirty="0" err="1"/>
              <a:t>tự</a:t>
            </a:r>
            <a:r>
              <a:rPr lang="en-US" sz="1950" dirty="0"/>
              <a:t> </a:t>
            </a:r>
            <a:r>
              <a:rPr lang="en-US" sz="1950" dirty="0" err="1"/>
              <a:t>theo</a:t>
            </a:r>
            <a:r>
              <a:rPr lang="en-US" sz="1950" dirty="0"/>
              <a:t> </a:t>
            </a:r>
            <a:r>
              <a:rPr lang="en-US" sz="1950" dirty="0" err="1"/>
              <a:t>chuẩn</a:t>
            </a:r>
            <a:r>
              <a:rPr lang="en-US" sz="1950" dirty="0"/>
              <a:t> Unicode</a:t>
            </a:r>
          </a:p>
          <a:p>
            <a:pPr marL="557213" lvl="1" indent="-214313" eaLnBrk="1" hangingPunct="1"/>
            <a:r>
              <a:rPr lang="en-US" sz="1650" dirty="0" err="1"/>
              <a:t>Một</a:t>
            </a:r>
            <a:r>
              <a:rPr lang="en-US" sz="1650" dirty="0"/>
              <a:t> </a:t>
            </a:r>
            <a:r>
              <a:rPr lang="en-US" sz="1650" dirty="0" err="1"/>
              <a:t>số</a:t>
            </a:r>
            <a:r>
              <a:rPr lang="en-US" sz="1650" dirty="0"/>
              <a:t> </a:t>
            </a:r>
            <a:r>
              <a:rPr lang="en-US" sz="1650" dirty="0" err="1"/>
              <a:t>hằng</a:t>
            </a:r>
            <a:r>
              <a:rPr lang="en-US" sz="1650" dirty="0"/>
              <a:t> </a:t>
            </a:r>
            <a:r>
              <a:rPr lang="en-US" sz="1650" dirty="0" err="1"/>
              <a:t>ký</a:t>
            </a:r>
            <a:r>
              <a:rPr lang="en-US" sz="1650" dirty="0"/>
              <a:t> </a:t>
            </a:r>
            <a:r>
              <a:rPr lang="en-US" sz="1650" dirty="0" err="1"/>
              <a:t>tự</a:t>
            </a:r>
            <a:endParaRPr lang="en-US" sz="1650" dirty="0"/>
          </a:p>
          <a:p>
            <a:pPr marL="257175" indent="-257175" eaLnBrk="1" hangingPunct="1"/>
            <a:endParaRPr lang="en-US" sz="1950" dirty="0"/>
          </a:p>
        </p:txBody>
      </p:sp>
      <p:graphicFrame>
        <p:nvGraphicFramePr>
          <p:cNvPr id="102428" name="Group 28"/>
          <p:cNvGraphicFramePr>
            <a:graphicFrameLocks noGrp="1"/>
          </p:cNvGraphicFramePr>
          <p:nvPr>
            <p:ph sz="half" idx="4294967295"/>
            <p:extLst/>
          </p:nvPr>
        </p:nvGraphicFramePr>
        <p:xfrm>
          <a:off x="2293620" y="2647950"/>
          <a:ext cx="3829050" cy="2228850"/>
        </p:xfrm>
        <a:graphic>
          <a:graphicData uri="http://schemas.openxmlformats.org/drawingml/2006/table">
            <a:tbl>
              <a:tblPr/>
              <a:tblGrid>
                <a:gridCol w="1083469"/>
                <a:gridCol w="2745581"/>
              </a:tblGrid>
              <a:tr h="371475">
                <a:tc>
                  <a:txBody>
                    <a:bodyPr/>
                    <a:lstStyle/>
                    <a:p>
                      <a:pPr marL="0" marR="0" lvl="0" indent="0" algn="ctr"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Hằng</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Ý </a:t>
                      </a:r>
                      <a:r>
                        <a:rPr kumimoji="0" lang="en-US" sz="1700" b="0" i="0" u="none" strike="noStrike" cap="none" normalizeH="0" baseline="0" dirty="0" err="1" smtClean="0">
                          <a:ln>
                            <a:noFill/>
                          </a:ln>
                          <a:solidFill>
                            <a:schemeClr val="bg2">
                              <a:lumMod val="50000"/>
                            </a:schemeClr>
                          </a:solidFill>
                          <a:effectLst/>
                          <a:latin typeface="Verdana" pitchFamily="34" charset="0"/>
                        </a:rPr>
                        <a:t>nghĩa</a:t>
                      </a:r>
                      <a:endParaRPr kumimoji="0" lang="en-US" sz="1700" b="0" i="0" u="none" strike="noStrike" cap="none" normalizeH="0" baseline="0" dirty="0" smtClean="0">
                        <a:ln>
                          <a:noFill/>
                        </a:ln>
                        <a:solidFill>
                          <a:schemeClr val="bg2">
                            <a:lumMod val="50000"/>
                          </a:schemeClr>
                        </a:solidFill>
                        <a:effectLst/>
                        <a:latin typeface="Verdana" pitchFamily="34" charset="0"/>
                      </a:endParaRP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71475">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\uxxxx</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Ký tự Unicode</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71475">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\t</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Tab ngang</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71475">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\n</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Xuống hàng</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71475">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\r</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Dấu enter</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71475">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err="1" smtClean="0">
                          <a:ln>
                            <a:noFill/>
                          </a:ln>
                          <a:solidFill>
                            <a:schemeClr val="bg2">
                              <a:lumMod val="50000"/>
                            </a:schemeClr>
                          </a:solidFill>
                          <a:effectLst/>
                          <a:latin typeface="Verdana" pitchFamily="34" charset="0"/>
                        </a:rPr>
                        <a:t>Nháy</a:t>
                      </a:r>
                      <a:r>
                        <a:rPr kumimoji="0" lang="en-US" sz="1700" b="0" i="0" u="none" strike="noStrike" cap="none" normalizeH="0" baseline="0" dirty="0" smtClean="0">
                          <a:ln>
                            <a:noFill/>
                          </a:ln>
                          <a:solidFill>
                            <a:schemeClr val="bg2">
                              <a:lumMod val="50000"/>
                            </a:schemeClr>
                          </a:solidFill>
                          <a:effectLst/>
                          <a:latin typeface="Verdana" pitchFamily="34" charset="0"/>
                        </a:rPr>
                        <a:t> </a:t>
                      </a:r>
                      <a:r>
                        <a:rPr kumimoji="0" lang="en-US" sz="1700" b="0" i="0" u="none" strike="noStrike" cap="none" normalizeH="0" baseline="0" dirty="0" err="1" smtClean="0">
                          <a:ln>
                            <a:noFill/>
                          </a:ln>
                          <a:solidFill>
                            <a:schemeClr val="bg2">
                              <a:lumMod val="50000"/>
                            </a:schemeClr>
                          </a:solidFill>
                          <a:effectLst/>
                          <a:latin typeface="Verdana" pitchFamily="34" charset="0"/>
                        </a:rPr>
                        <a:t>đơn</a:t>
                      </a:r>
                      <a:endParaRPr kumimoji="0" lang="en-US" sz="1700" b="0" i="0" u="none" strike="noStrike" cap="none" normalizeH="0" baseline="0" dirty="0" smtClean="0">
                        <a:ln>
                          <a:noFill/>
                        </a:ln>
                        <a:solidFill>
                          <a:schemeClr val="bg2">
                            <a:lumMod val="50000"/>
                          </a:schemeClr>
                        </a:solidFill>
                        <a:effectLst/>
                        <a:latin typeface="Verdana" pitchFamily="34" charset="0"/>
                      </a:endParaRP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 name="Rectangle 2"/>
          <p:cNvSpPr>
            <a:spLocks noGrp="1" noChangeArrowheads="1"/>
          </p:cNvSpPr>
          <p:nvPr>
            <p:ph type="title"/>
          </p:nvPr>
        </p:nvSpPr>
        <p:spPr>
          <a:xfrm>
            <a:off x="311700" y="445025"/>
            <a:ext cx="8520600" cy="5727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Autofit/>
          </a:bodyPr>
          <a:lstStyle/>
          <a:p>
            <a:pPr eaLnBrk="1" hangingPunct="1"/>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endParaRPr lang="en-US" altLang="en-US" sz="2700" dirty="0"/>
          </a:p>
        </p:txBody>
      </p:sp>
    </p:spTree>
    <p:extLst>
      <p:ext uri="{BB962C8B-B14F-4D97-AF65-F5344CB8AC3E}">
        <p14:creationId xmlns:p14="http://schemas.microsoft.com/office/powerpoint/2010/main" val="36349317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3"/>
          <p:cNvSpPr>
            <a:spLocks noGrp="1" noChangeArrowheads="1"/>
          </p:cNvSpPr>
          <p:nvPr>
            <p:ph type="body" idx="1"/>
          </p:nvPr>
        </p:nvSpPr>
        <p:spPr/>
        <p:txBody>
          <a:bodyPr/>
          <a:lstStyle/>
          <a:p>
            <a:pPr marL="257175" indent="-257175" eaLnBrk="1" hangingPunct="1"/>
            <a:r>
              <a:rPr lang="en-US" sz="1950" dirty="0"/>
              <a:t>Kiểu </a:t>
            </a:r>
            <a:r>
              <a:rPr lang="en-US" sz="1950" dirty="0" err="1"/>
              <a:t>số</a:t>
            </a:r>
            <a:r>
              <a:rPr lang="en-US" sz="1950" dirty="0"/>
              <a:t> </a:t>
            </a:r>
            <a:r>
              <a:rPr lang="en-US" sz="1950" dirty="0" err="1"/>
              <a:t>nguyên</a:t>
            </a:r>
            <a:endParaRPr lang="en-US" sz="1950" dirty="0"/>
          </a:p>
          <a:p>
            <a:pPr marL="257175" indent="-257175" eaLnBrk="1" hangingPunct="1"/>
            <a:endParaRPr lang="en-US" sz="1950" dirty="0"/>
          </a:p>
          <a:p>
            <a:pPr marL="257175" indent="-257175" eaLnBrk="1" hangingPunct="1"/>
            <a:endParaRPr lang="en-US" sz="1950" dirty="0"/>
          </a:p>
          <a:p>
            <a:pPr marL="257175" indent="-257175" eaLnBrk="1" hangingPunct="1"/>
            <a:endParaRPr lang="en-US" sz="1950" dirty="0"/>
          </a:p>
          <a:p>
            <a:pPr marL="257175" indent="-257175" eaLnBrk="1" hangingPunct="1"/>
            <a:endParaRPr lang="en-US" sz="1950" dirty="0"/>
          </a:p>
          <a:p>
            <a:pPr marL="257175" indent="-257175" eaLnBrk="1" hangingPunct="1"/>
            <a:endParaRPr lang="en-US" sz="1950" dirty="0"/>
          </a:p>
          <a:p>
            <a:pPr marL="257175" indent="-257175" eaLnBrk="1" hangingPunct="1"/>
            <a:r>
              <a:rPr lang="en-US" sz="1950" dirty="0"/>
              <a:t>Kiểu </a:t>
            </a:r>
            <a:r>
              <a:rPr lang="en-US" sz="1950" dirty="0" err="1"/>
              <a:t>số</a:t>
            </a:r>
            <a:r>
              <a:rPr lang="en-US" sz="1950" dirty="0"/>
              <a:t> </a:t>
            </a:r>
            <a:r>
              <a:rPr lang="en-US" sz="1950" dirty="0" err="1"/>
              <a:t>thực</a:t>
            </a:r>
            <a:endParaRPr lang="en-US" sz="1950" dirty="0"/>
          </a:p>
        </p:txBody>
      </p:sp>
      <p:graphicFrame>
        <p:nvGraphicFramePr>
          <p:cNvPr id="101436" name="Group 60"/>
          <p:cNvGraphicFramePr>
            <a:graphicFrameLocks noGrp="1"/>
          </p:cNvGraphicFramePr>
          <p:nvPr>
            <p:ph sz="quarter" idx="4294967295"/>
            <p:extLst/>
          </p:nvPr>
        </p:nvGraphicFramePr>
        <p:xfrm>
          <a:off x="3857625" y="1413510"/>
          <a:ext cx="4791075" cy="1714502"/>
        </p:xfrm>
        <a:graphic>
          <a:graphicData uri="http://schemas.openxmlformats.org/drawingml/2006/table">
            <a:tbl>
              <a:tblPr/>
              <a:tblGrid>
                <a:gridCol w="1190625"/>
                <a:gridCol w="1314450"/>
                <a:gridCol w="2286000"/>
              </a:tblGrid>
              <a:tr h="346472">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Kiểu</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err="1" smtClean="0">
                          <a:ln>
                            <a:noFill/>
                          </a:ln>
                          <a:solidFill>
                            <a:schemeClr val="bg2">
                              <a:lumMod val="50000"/>
                            </a:schemeClr>
                          </a:solidFill>
                          <a:effectLst/>
                          <a:latin typeface="Verdana" pitchFamily="34" charset="0"/>
                        </a:rPr>
                        <a:t>Kích</a:t>
                      </a:r>
                      <a:r>
                        <a:rPr kumimoji="0" lang="en-US" sz="1700" b="0" i="0" u="none" strike="noStrike" cap="none" normalizeH="0" baseline="0" dirty="0" smtClean="0">
                          <a:ln>
                            <a:noFill/>
                          </a:ln>
                          <a:solidFill>
                            <a:schemeClr val="bg2">
                              <a:lumMod val="50000"/>
                            </a:schemeClr>
                          </a:solidFill>
                          <a:effectLst/>
                          <a:latin typeface="Verdana" pitchFamily="34" charset="0"/>
                        </a:rPr>
                        <a:t> </a:t>
                      </a:r>
                      <a:r>
                        <a:rPr kumimoji="0" lang="en-US" sz="1700" b="0" i="0" u="none" strike="noStrike" cap="none" normalizeH="0" baseline="0" dirty="0" err="1" smtClean="0">
                          <a:ln>
                            <a:noFill/>
                          </a:ln>
                          <a:solidFill>
                            <a:schemeClr val="bg2">
                              <a:lumMod val="50000"/>
                            </a:schemeClr>
                          </a:solidFill>
                          <a:effectLst/>
                          <a:latin typeface="Verdana" pitchFamily="34" charset="0"/>
                        </a:rPr>
                        <a:t>thước</a:t>
                      </a:r>
                      <a:endParaRPr kumimoji="0" lang="en-US" sz="1700" b="0" i="0" u="none" strike="noStrike" cap="none" normalizeH="0" baseline="0" dirty="0" smtClean="0">
                        <a:ln>
                          <a:noFill/>
                        </a:ln>
                        <a:solidFill>
                          <a:schemeClr val="bg2">
                            <a:lumMod val="50000"/>
                          </a:schemeClr>
                        </a:solidFill>
                        <a:effectLst/>
                        <a:latin typeface="Verdana" pitchFamily="34"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Khoảng giá trị</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290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byte</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8 bits</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-256…255</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171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short</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16 bits</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-32768…32767</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171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int</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32 bits</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-2</a:t>
                      </a:r>
                      <a:r>
                        <a:rPr kumimoji="0" lang="en-US" sz="1700" b="0" i="0" u="none" strike="noStrike" cap="none" normalizeH="0" baseline="30000" dirty="0" smtClean="0">
                          <a:ln>
                            <a:noFill/>
                          </a:ln>
                          <a:solidFill>
                            <a:schemeClr val="bg2">
                              <a:lumMod val="50000"/>
                            </a:schemeClr>
                          </a:solidFill>
                          <a:effectLst/>
                          <a:latin typeface="Verdana" pitchFamily="34" charset="0"/>
                        </a:rPr>
                        <a:t>32</a:t>
                      </a:r>
                      <a:r>
                        <a:rPr kumimoji="0" lang="en-US" sz="1700" b="0" i="0" u="none" strike="noStrike" cap="none" normalizeH="0" baseline="0" dirty="0" smtClean="0">
                          <a:ln>
                            <a:noFill/>
                          </a:ln>
                          <a:solidFill>
                            <a:schemeClr val="bg2">
                              <a:lumMod val="50000"/>
                            </a:schemeClr>
                          </a:solidFill>
                          <a:effectLst/>
                          <a:latin typeface="Verdana" pitchFamily="34" charset="0"/>
                        </a:rPr>
                        <a:t>…2</a:t>
                      </a:r>
                      <a:r>
                        <a:rPr kumimoji="0" lang="en-US" sz="1700" b="0" i="0" u="none" strike="noStrike" cap="none" normalizeH="0" baseline="30000" dirty="0" smtClean="0">
                          <a:ln>
                            <a:noFill/>
                          </a:ln>
                          <a:solidFill>
                            <a:schemeClr val="bg2">
                              <a:lumMod val="50000"/>
                            </a:schemeClr>
                          </a:solidFill>
                          <a:effectLst/>
                          <a:latin typeface="Verdana" pitchFamily="34" charset="0"/>
                        </a:rPr>
                        <a:t>32 </a:t>
                      </a:r>
                      <a:r>
                        <a:rPr kumimoji="0" lang="en-US" sz="1700" b="0" i="0" u="none" strike="noStrike" cap="none" normalizeH="0" baseline="0" dirty="0" smtClean="0">
                          <a:ln>
                            <a:noFill/>
                          </a:ln>
                          <a:solidFill>
                            <a:schemeClr val="bg2">
                              <a:lumMod val="50000"/>
                            </a:schemeClr>
                          </a:solidFill>
                          <a:effectLst/>
                          <a:latin typeface="Verdana" pitchFamily="34" charset="0"/>
                        </a:rPr>
                        <a:t>– 1</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4171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long</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64 bits</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-2</a:t>
                      </a:r>
                      <a:r>
                        <a:rPr kumimoji="0" lang="en-US" sz="1700" b="0" i="0" u="none" strike="noStrike" cap="none" normalizeH="0" baseline="30000" dirty="0" smtClean="0">
                          <a:ln>
                            <a:noFill/>
                          </a:ln>
                          <a:solidFill>
                            <a:schemeClr val="bg2">
                              <a:lumMod val="50000"/>
                            </a:schemeClr>
                          </a:solidFill>
                          <a:effectLst/>
                          <a:latin typeface="Verdana" pitchFamily="34" charset="0"/>
                        </a:rPr>
                        <a:t>64</a:t>
                      </a:r>
                      <a:r>
                        <a:rPr kumimoji="0" lang="en-US" sz="1700" b="0" i="0" u="none" strike="noStrike" cap="none" normalizeH="0" baseline="0" dirty="0" smtClean="0">
                          <a:ln>
                            <a:noFill/>
                          </a:ln>
                          <a:solidFill>
                            <a:schemeClr val="bg2">
                              <a:lumMod val="50000"/>
                            </a:schemeClr>
                          </a:solidFill>
                          <a:effectLst/>
                          <a:latin typeface="Verdana" pitchFamily="34" charset="0"/>
                        </a:rPr>
                        <a:t>…2</a:t>
                      </a:r>
                      <a:r>
                        <a:rPr kumimoji="0" lang="en-US" sz="1700" b="0" i="0" u="none" strike="noStrike" cap="none" normalizeH="0" baseline="30000" dirty="0" smtClean="0">
                          <a:ln>
                            <a:noFill/>
                          </a:ln>
                          <a:solidFill>
                            <a:schemeClr val="bg2">
                              <a:lumMod val="50000"/>
                            </a:schemeClr>
                          </a:solidFill>
                          <a:effectLst/>
                          <a:latin typeface="Verdana" pitchFamily="34" charset="0"/>
                        </a:rPr>
                        <a:t>64 </a:t>
                      </a:r>
                      <a:r>
                        <a:rPr kumimoji="0" lang="en-US" sz="1700" b="0" i="0" u="none" strike="noStrike" cap="none" normalizeH="0" baseline="0" dirty="0" smtClean="0">
                          <a:ln>
                            <a:noFill/>
                          </a:ln>
                          <a:solidFill>
                            <a:schemeClr val="bg2">
                              <a:lumMod val="50000"/>
                            </a:schemeClr>
                          </a:solidFill>
                          <a:effectLst/>
                          <a:latin typeface="Verdana" pitchFamily="34" charset="0"/>
                        </a:rPr>
                        <a:t>– 1</a:t>
                      </a:r>
                      <a:endParaRPr kumimoji="0" lang="en-US" sz="1700" b="0" i="0" u="none" strike="noStrike" cap="none" normalizeH="0" baseline="30000" dirty="0" smtClean="0">
                        <a:ln>
                          <a:noFill/>
                        </a:ln>
                        <a:solidFill>
                          <a:schemeClr val="bg2">
                            <a:lumMod val="50000"/>
                          </a:schemeClr>
                        </a:solidFill>
                        <a:effectLst/>
                        <a:latin typeface="Verdana" pitchFamily="34" charset="0"/>
                      </a:endParaRP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101434" name="Group 58"/>
          <p:cNvGraphicFramePr>
            <a:graphicFrameLocks noGrp="1"/>
          </p:cNvGraphicFramePr>
          <p:nvPr>
            <p:ph sz="quarter" idx="4294967295"/>
            <p:extLst/>
          </p:nvPr>
        </p:nvGraphicFramePr>
        <p:xfrm>
          <a:off x="3893820" y="3626168"/>
          <a:ext cx="4800600" cy="1042216"/>
        </p:xfrm>
        <a:graphic>
          <a:graphicData uri="http://schemas.openxmlformats.org/drawingml/2006/table">
            <a:tbl>
              <a:tblPr/>
              <a:tblGrid>
                <a:gridCol w="1231106"/>
                <a:gridCol w="1283494"/>
                <a:gridCol w="2286000"/>
              </a:tblGrid>
              <a:tr h="320114">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Kiểu </a:t>
                      </a:r>
                    </a:p>
                  </a:txBody>
                  <a:tcPr marL="68580" marR="68580" marT="34298" marB="3429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Kích thước</a:t>
                      </a:r>
                    </a:p>
                  </a:txBody>
                  <a:tcPr marL="68580" marR="68580" marT="34298" marB="3429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Khoảng giá trị</a:t>
                      </a:r>
                    </a:p>
                  </a:txBody>
                  <a:tcPr marL="68580" marR="68580" marT="34298" marB="3429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5727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float</a:t>
                      </a:r>
                    </a:p>
                  </a:txBody>
                  <a:tcPr marL="68580" marR="68580" marT="34298" marB="3429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32 bits</a:t>
                      </a:r>
                    </a:p>
                  </a:txBody>
                  <a:tcPr marL="68580" marR="68580" marT="34298" marB="3429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smtClean="0">
                          <a:ln>
                            <a:noFill/>
                          </a:ln>
                          <a:solidFill>
                            <a:schemeClr val="bg2">
                              <a:lumMod val="50000"/>
                            </a:schemeClr>
                          </a:solidFill>
                          <a:effectLst/>
                          <a:latin typeface="Verdana" pitchFamily="34" charset="0"/>
                        </a:rPr>
                        <a:t>-3.4e38…3.4e38</a:t>
                      </a:r>
                    </a:p>
                  </a:txBody>
                  <a:tcPr marL="68580" marR="68580" marT="34298" marB="3429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57270">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1" i="0" u="none" strike="noStrike" cap="none" normalizeH="0" baseline="0" smtClean="0">
                          <a:ln>
                            <a:noFill/>
                          </a:ln>
                          <a:solidFill>
                            <a:schemeClr val="bg2">
                              <a:lumMod val="50000"/>
                            </a:schemeClr>
                          </a:solidFill>
                          <a:effectLst/>
                          <a:latin typeface="Verdana" pitchFamily="34" charset="0"/>
                        </a:rPr>
                        <a:t>double</a:t>
                      </a:r>
                    </a:p>
                  </a:txBody>
                  <a:tcPr marL="68580" marR="68580" marT="34298" marB="3429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64 bits</a:t>
                      </a:r>
                    </a:p>
                  </a:txBody>
                  <a:tcPr marL="68580" marR="68580" marT="34298" marB="3429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00CC"/>
                        </a:buClr>
                        <a:buSzTx/>
                        <a:buFontTx/>
                        <a:buNone/>
                        <a:tabLst/>
                      </a:pPr>
                      <a:r>
                        <a:rPr kumimoji="0" lang="en-US" sz="1700" b="0" i="0" u="none" strike="noStrike" cap="none" normalizeH="0" baseline="0" dirty="0" smtClean="0">
                          <a:ln>
                            <a:noFill/>
                          </a:ln>
                          <a:solidFill>
                            <a:schemeClr val="bg2">
                              <a:lumMod val="50000"/>
                            </a:schemeClr>
                          </a:solidFill>
                          <a:effectLst/>
                          <a:latin typeface="Verdana" pitchFamily="34" charset="0"/>
                        </a:rPr>
                        <a:t>-</a:t>
                      </a:r>
                      <a:r>
                        <a:rPr kumimoji="0" lang="en-US" sz="1700" b="0" i="0" u="none" strike="noStrike" cap="none" normalizeH="0" baseline="0" dirty="0" err="1" smtClean="0">
                          <a:ln>
                            <a:noFill/>
                          </a:ln>
                          <a:solidFill>
                            <a:schemeClr val="bg2">
                              <a:lumMod val="50000"/>
                            </a:schemeClr>
                          </a:solidFill>
                          <a:effectLst/>
                          <a:latin typeface="Verdana" pitchFamily="34" charset="0"/>
                        </a:rPr>
                        <a:t>1.7e308</a:t>
                      </a:r>
                      <a:r>
                        <a:rPr kumimoji="0" lang="en-US" sz="1700" b="0" i="0" u="none" strike="noStrike" cap="none" normalizeH="0" baseline="0" dirty="0" smtClean="0">
                          <a:ln>
                            <a:noFill/>
                          </a:ln>
                          <a:solidFill>
                            <a:schemeClr val="bg2">
                              <a:lumMod val="50000"/>
                            </a:schemeClr>
                          </a:solidFill>
                          <a:effectLst/>
                          <a:latin typeface="Verdana" pitchFamily="34" charset="0"/>
                        </a:rPr>
                        <a:t>…</a:t>
                      </a:r>
                      <a:r>
                        <a:rPr kumimoji="0" lang="en-US" sz="1700" b="0" i="0" u="none" strike="noStrike" cap="none" normalizeH="0" baseline="0" dirty="0" err="1" smtClean="0">
                          <a:ln>
                            <a:noFill/>
                          </a:ln>
                          <a:solidFill>
                            <a:schemeClr val="bg2">
                              <a:lumMod val="50000"/>
                            </a:schemeClr>
                          </a:solidFill>
                          <a:effectLst/>
                          <a:latin typeface="Verdana" pitchFamily="34" charset="0"/>
                        </a:rPr>
                        <a:t>1.7e308</a:t>
                      </a:r>
                      <a:endParaRPr kumimoji="0" lang="en-US" sz="1700" b="0" i="0" u="none" strike="noStrike" cap="none" normalizeH="0" baseline="0" dirty="0" smtClean="0">
                        <a:ln>
                          <a:noFill/>
                        </a:ln>
                        <a:solidFill>
                          <a:schemeClr val="bg2">
                            <a:lumMod val="50000"/>
                          </a:schemeClr>
                        </a:solidFill>
                        <a:effectLst/>
                        <a:latin typeface="Verdana" pitchFamily="34" charset="0"/>
                      </a:endParaRPr>
                    </a:p>
                  </a:txBody>
                  <a:tcPr marL="68580" marR="68580" marT="34298" marB="3429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7" name="Rectangle 2"/>
          <p:cNvSpPr>
            <a:spLocks noGrp="1" noChangeArrowheads="1"/>
          </p:cNvSpPr>
          <p:nvPr>
            <p:ph type="title"/>
          </p:nvPr>
        </p:nvSpPr>
        <p:spPr>
          <a:xfrm>
            <a:off x="311700" y="445025"/>
            <a:ext cx="8520600" cy="5727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Autofit/>
          </a:bodyPr>
          <a:lstStyle/>
          <a:p>
            <a:pPr eaLnBrk="1" hangingPunct="1"/>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endParaRPr lang="en-US" altLang="en-US" sz="2700" dirty="0"/>
          </a:p>
        </p:txBody>
      </p:sp>
    </p:spTree>
    <p:extLst>
      <p:ext uri="{BB962C8B-B14F-4D97-AF65-F5344CB8AC3E}">
        <p14:creationId xmlns:p14="http://schemas.microsoft.com/office/powerpoint/2010/main" val="919603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4"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lstStyle/>
          <a:p>
            <a:pPr algn="just" eaLnBrk="1" hangingPunct="1"/>
            <a:r>
              <a:rPr lang="en-US" altLang="en-US" dirty="0" err="1" smtClean="0"/>
              <a:t>Lỗi</a:t>
            </a:r>
            <a:r>
              <a:rPr lang="en-US" altLang="en-US" dirty="0" smtClean="0"/>
              <a:t> hay </a:t>
            </a:r>
            <a:r>
              <a:rPr lang="en-US" altLang="en-US" dirty="0" err="1" smtClean="0"/>
              <a:t>gặp</a:t>
            </a:r>
            <a:r>
              <a:rPr lang="en-US" altLang="en-US" dirty="0" smtClean="0"/>
              <a:t> </a:t>
            </a:r>
            <a:r>
              <a:rPr lang="en-US" altLang="en-US" dirty="0" err="1" smtClean="0"/>
              <a:t>phải</a:t>
            </a:r>
            <a:r>
              <a:rPr lang="en-US" altLang="en-US" dirty="0" smtClean="0"/>
              <a:t> </a:t>
            </a:r>
            <a:r>
              <a:rPr lang="en-US" altLang="en-US" dirty="0" err="1" smtClean="0"/>
              <a:t>khi</a:t>
            </a:r>
            <a:r>
              <a:rPr lang="en-US" altLang="en-US" dirty="0" smtClean="0"/>
              <a:t> </a:t>
            </a:r>
            <a:r>
              <a:rPr lang="en-US" altLang="en-US" dirty="0" err="1" smtClean="0"/>
              <a:t>lập</a:t>
            </a:r>
            <a:r>
              <a:rPr lang="en-US" altLang="en-US" dirty="0" smtClean="0"/>
              <a:t> </a:t>
            </a:r>
            <a:r>
              <a:rPr lang="en-US" altLang="en-US" dirty="0" err="1" smtClean="0"/>
              <a:t>trình</a:t>
            </a:r>
            <a:r>
              <a:rPr lang="en-US" altLang="en-US" dirty="0" smtClean="0"/>
              <a:t> </a:t>
            </a:r>
            <a:r>
              <a:rPr lang="en-US" altLang="en-US" dirty="0" err="1" smtClean="0"/>
              <a:t>là</a:t>
            </a:r>
            <a:r>
              <a:rPr lang="en-US" altLang="en-US" dirty="0" smtClean="0"/>
              <a:t> </a:t>
            </a:r>
            <a:r>
              <a:rPr lang="en-US" altLang="en-US" dirty="0" err="1" smtClean="0"/>
              <a:t>sử</a:t>
            </a:r>
            <a:r>
              <a:rPr lang="en-US" altLang="en-US" dirty="0" smtClean="0"/>
              <a:t> </a:t>
            </a:r>
            <a:r>
              <a:rPr lang="en-US" altLang="en-US" dirty="0" err="1" smtClean="0"/>
              <a:t>dụng</a:t>
            </a:r>
            <a:r>
              <a:rPr lang="en-US" altLang="en-US" dirty="0" smtClean="0"/>
              <a:t> </a:t>
            </a:r>
            <a:r>
              <a:rPr lang="en-US" altLang="en-US" dirty="0" err="1" smtClean="0"/>
              <a:t>biến</a:t>
            </a:r>
            <a:r>
              <a:rPr lang="en-US" altLang="en-US" dirty="0" smtClean="0"/>
              <a:t> </a:t>
            </a:r>
            <a:r>
              <a:rPr lang="en-US" altLang="en-US" dirty="0" err="1" smtClean="0"/>
              <a:t>chưa</a:t>
            </a:r>
            <a:r>
              <a:rPr lang="en-US" altLang="en-US" dirty="0" smtClean="0"/>
              <a:t> </a:t>
            </a:r>
            <a:r>
              <a:rPr lang="en-US" altLang="en-US" dirty="0" err="1" smtClean="0"/>
              <a:t>khởi</a:t>
            </a:r>
            <a:r>
              <a:rPr lang="en-US" altLang="en-US" dirty="0" smtClean="0"/>
              <a:t> </a:t>
            </a:r>
            <a:r>
              <a:rPr lang="en-US" altLang="en-US" dirty="0" err="1" smtClean="0"/>
              <a:t>tạo</a:t>
            </a:r>
            <a:endParaRPr lang="en-US" altLang="en-US" dirty="0" smtClean="0"/>
          </a:p>
          <a:p>
            <a:pPr algn="just" eaLnBrk="1" hangingPunct="1"/>
            <a:r>
              <a:rPr lang="en-US" altLang="en-US" dirty="0" smtClean="0"/>
              <a:t>Java </a:t>
            </a:r>
            <a:r>
              <a:rPr lang="en-US" altLang="en-US" dirty="0" err="1" smtClean="0"/>
              <a:t>hỗ</a:t>
            </a:r>
            <a:r>
              <a:rPr lang="en-US" altLang="en-US" dirty="0" smtClean="0"/>
              <a:t> </a:t>
            </a:r>
            <a:r>
              <a:rPr lang="en-US" altLang="en-US" dirty="0" err="1" smtClean="0"/>
              <a:t>trợ</a:t>
            </a:r>
            <a:r>
              <a:rPr lang="en-US" altLang="en-US" dirty="0" smtClean="0"/>
              <a:t> </a:t>
            </a:r>
            <a:r>
              <a:rPr lang="en-US" altLang="en-US" dirty="0" err="1" smtClean="0"/>
              <a:t>khởi</a:t>
            </a:r>
            <a:r>
              <a:rPr lang="en-US" altLang="en-US" dirty="0" smtClean="0"/>
              <a:t> </a:t>
            </a:r>
            <a:r>
              <a:rPr lang="en-US" altLang="en-US" dirty="0" err="1" smtClean="0"/>
              <a:t>tạo</a:t>
            </a:r>
            <a:r>
              <a:rPr lang="en-US" altLang="en-US" dirty="0" smtClean="0"/>
              <a:t> </a:t>
            </a:r>
            <a:r>
              <a:rPr lang="en-US" altLang="en-US" dirty="0" err="1" smtClean="0"/>
              <a:t>các</a:t>
            </a:r>
            <a:r>
              <a:rPr lang="en-US" altLang="en-US" dirty="0" smtClean="0"/>
              <a:t> </a:t>
            </a:r>
            <a:r>
              <a:rPr lang="en-US" altLang="en-US" dirty="0" err="1" smtClean="0"/>
              <a:t>giá</a:t>
            </a:r>
            <a:r>
              <a:rPr lang="en-US" altLang="en-US" dirty="0" smtClean="0"/>
              <a:t> </a:t>
            </a:r>
            <a:r>
              <a:rPr lang="en-US" altLang="en-US" dirty="0" err="1" smtClean="0"/>
              <a:t>trị</a:t>
            </a:r>
            <a:r>
              <a:rPr lang="en-US" altLang="en-US" dirty="0" smtClean="0"/>
              <a:t> </a:t>
            </a:r>
            <a:r>
              <a:rPr lang="en-US" altLang="en-US" dirty="0" err="1" smtClean="0"/>
              <a:t>mặc</a:t>
            </a:r>
            <a:r>
              <a:rPr lang="en-US" altLang="en-US" dirty="0" smtClean="0"/>
              <a:t> </a:t>
            </a:r>
            <a:r>
              <a:rPr lang="en-US" altLang="en-US" dirty="0" err="1" smtClean="0"/>
              <a:t>định</a:t>
            </a:r>
            <a:r>
              <a:rPr lang="en-US" altLang="en-US" dirty="0" smtClean="0"/>
              <a:t> </a:t>
            </a:r>
            <a:r>
              <a:rPr lang="en-US" altLang="en-US" dirty="0" err="1" smtClean="0"/>
              <a:t>cho</a:t>
            </a:r>
            <a:r>
              <a:rPr lang="en-US" altLang="en-US" dirty="0" smtClean="0"/>
              <a:t> </a:t>
            </a:r>
            <a:r>
              <a:rPr lang="en-US" altLang="en-US" dirty="0" err="1" smtClean="0"/>
              <a:t>các</a:t>
            </a:r>
            <a:r>
              <a:rPr lang="en-US" altLang="en-US" dirty="0" smtClean="0"/>
              <a:t> </a:t>
            </a:r>
            <a:r>
              <a:rPr lang="en-US" altLang="en-US" dirty="0" err="1" smtClean="0"/>
              <a:t>biến</a:t>
            </a:r>
            <a:r>
              <a:rPr lang="en-US" altLang="en-US" dirty="0" smtClean="0"/>
              <a:t>.</a:t>
            </a:r>
          </a:p>
          <a:p>
            <a:pPr lvl="1" algn="just" eaLnBrk="1" hangingPunct="1"/>
            <a:endParaRPr lang="en-US" altLang="en-US" dirty="0" smtClean="0"/>
          </a:p>
        </p:txBody>
      </p:sp>
      <p:pic>
        <p:nvPicPr>
          <p:cNvPr id="56326"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9853" y="2019300"/>
            <a:ext cx="2862834"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p:cNvSpPr>
            <a:spLocks noGrp="1" noChangeArrowheads="1"/>
          </p:cNvSpPr>
          <p:nvPr>
            <p:ph type="title"/>
          </p:nvPr>
        </p:nvSpPr>
        <p:spPr>
          <a:xfrm>
            <a:off x="311700" y="445025"/>
            <a:ext cx="8520600" cy="5727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noAutofit/>
          </a:bodyPr>
          <a:lstStyle/>
          <a:p>
            <a:pPr eaLnBrk="1" hangingPunct="1"/>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endParaRPr lang="en-US" altLang="en-US" sz="2700" dirty="0"/>
          </a:p>
        </p:txBody>
      </p:sp>
    </p:spTree>
    <p:extLst>
      <p:ext uri="{BB962C8B-B14F-4D97-AF65-F5344CB8AC3E}">
        <p14:creationId xmlns:p14="http://schemas.microsoft.com/office/powerpoint/2010/main" val="39428814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490250" y="526350"/>
            <a:ext cx="8173690" cy="4090800"/>
          </a:xfrm>
          <a:prstGeom prst="rect">
            <a:avLst/>
          </a:prstGeom>
        </p:spPr>
        <p:txBody>
          <a:bodyPr spcFirstLastPara="1" wrap="square" lIns="91425" tIns="91425" rIns="91425" bIns="91425" anchor="ctr" anchorCtr="0">
            <a:normAutofit/>
          </a:bodyPr>
          <a:lstStyle/>
          <a:p>
            <a:pPr lvl="0">
              <a:lnSpc>
                <a:spcPct val="115000"/>
              </a:lnSpc>
            </a:pPr>
            <a:r>
              <a:rPr lang="vi-VN" dirty="0"/>
              <a:t>Biến trong Java</a:t>
            </a:r>
          </a:p>
        </p:txBody>
      </p:sp>
    </p:spTree>
    <p:extLst>
      <p:ext uri="{BB962C8B-B14F-4D97-AF65-F5344CB8AC3E}">
        <p14:creationId xmlns:p14="http://schemas.microsoft.com/office/powerpoint/2010/main" val="10435457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1" name="Rectangle 2"/>
          <p:cNvSpPr>
            <a:spLocks noGrp="1" noChangeArrowheads="1"/>
          </p:cNvSpPr>
          <p:nvPr>
            <p:ph type="title"/>
          </p:nvPr>
        </p:nvSpPr>
        <p:spPr>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
        <p:nvSpPr>
          <p:cNvPr id="29702"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lstStyle/>
          <a:p>
            <a:pPr algn="just" eaLnBrk="1" hangingPunct="1"/>
            <a:r>
              <a:rPr lang="en-US" altLang="en-US" dirty="0" smtClean="0">
                <a:latin typeface="Proxima Nova" panose="020B0604020202020204" charset="0"/>
                <a:cs typeface="Courier New" panose="02070309020205020404" pitchFamily="49" charset="0"/>
              </a:rPr>
              <a:t>Biến </a:t>
            </a:r>
            <a:r>
              <a:rPr lang="en-US" altLang="en-US" dirty="0" err="1" smtClean="0">
                <a:latin typeface="Proxima Nova" panose="020B0604020202020204" charset="0"/>
                <a:cs typeface="Courier New" panose="02070309020205020404" pitchFamily="49" charset="0"/>
              </a:rPr>
              <a:t>là</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một</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vị</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trí</a:t>
            </a:r>
            <a:r>
              <a:rPr lang="en-US" altLang="en-US" dirty="0" smtClean="0">
                <a:latin typeface="Proxima Nova" panose="020B0604020202020204" charset="0"/>
                <a:cs typeface="Courier New" panose="02070309020205020404" pitchFamily="49" charset="0"/>
              </a:rPr>
              <a:t> trong </a:t>
            </a:r>
            <a:r>
              <a:rPr lang="en-US" altLang="en-US" dirty="0" err="1" smtClean="0">
                <a:latin typeface="Proxima Nova" panose="020B0604020202020204" charset="0"/>
                <a:cs typeface="Courier New" panose="02070309020205020404" pitchFamily="49" charset="0"/>
              </a:rPr>
              <a:t>bộ</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nhớ</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máy</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tính</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mà</a:t>
            </a:r>
            <a:r>
              <a:rPr lang="en-US" altLang="en-US" dirty="0" smtClean="0">
                <a:latin typeface="Proxima Nova" panose="020B0604020202020204" charset="0"/>
                <a:cs typeface="Courier New" panose="02070309020205020404" pitchFamily="49" charset="0"/>
              </a:rPr>
              <a:t> ở </a:t>
            </a:r>
            <a:r>
              <a:rPr lang="en-US" altLang="en-US" dirty="0" err="1" smtClean="0">
                <a:latin typeface="Proxima Nova" panose="020B0604020202020204" charset="0"/>
                <a:cs typeface="Courier New" panose="02070309020205020404" pitchFamily="49" charset="0"/>
              </a:rPr>
              <a:t>đó</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giá</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trị</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được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lưu</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trữ</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và</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có</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thể</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được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truy</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xuất</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sau</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đó</a:t>
            </a:r>
            <a:r>
              <a:rPr lang="en-US" altLang="en-US" dirty="0" smtClean="0">
                <a:latin typeface="Proxima Nova" panose="020B0604020202020204" charset="0"/>
                <a:cs typeface="Courier New" panose="02070309020205020404" pitchFamily="49" charset="0"/>
              </a:rPr>
              <a:t>.</a:t>
            </a:r>
          </a:p>
          <a:p>
            <a:pPr algn="just" eaLnBrk="1" hangingPunct="1"/>
            <a:r>
              <a:rPr lang="en-US" altLang="en-US" dirty="0" err="1" smtClean="0">
                <a:latin typeface="Proxima Nova" panose="020B0604020202020204" charset="0"/>
                <a:cs typeface="Courier New" panose="02070309020205020404" pitchFamily="49" charset="0"/>
              </a:rPr>
              <a:t>Sử</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dụng</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để</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lưu</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trữ</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dữ</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liệu</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có</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thể</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thay</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đổi</a:t>
            </a:r>
            <a:r>
              <a:rPr lang="en-US" altLang="en-US" dirty="0" smtClean="0">
                <a:latin typeface="Proxima Nova" panose="020B0604020202020204" charset="0"/>
                <a:cs typeface="Courier New" panose="02070309020205020404" pitchFamily="49" charset="0"/>
              </a:rPr>
              <a:t> trong </a:t>
            </a:r>
            <a:r>
              <a:rPr lang="en-US" altLang="en-US" dirty="0" err="1" smtClean="0">
                <a:latin typeface="Proxima Nova" panose="020B0604020202020204" charset="0"/>
                <a:cs typeface="Courier New" panose="02070309020205020404" pitchFamily="49" charset="0"/>
              </a:rPr>
              <a:t>quá</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trình</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thực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thi</a:t>
            </a:r>
            <a:endParaRPr lang="en-US" altLang="en-US" dirty="0" smtClean="0">
              <a:latin typeface="Proxima Nova" panose="020B0604020202020204" charset="0"/>
              <a:cs typeface="Courier New" panose="02070309020205020404" pitchFamily="49" charset="0"/>
            </a:endParaRPr>
          </a:p>
        </p:txBody>
      </p:sp>
      <p:pic>
        <p:nvPicPr>
          <p:cNvPr id="5837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3356" y="2797813"/>
            <a:ext cx="4511489" cy="165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10011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6" name="Rectangle 3"/>
          <p:cNvSpPr>
            <a:spLocks noGrp="1" noChangeArrowheads="1"/>
          </p:cNvSpPr>
          <p:nvPr>
            <p:ph type="body" idx="1"/>
          </p:nvPr>
        </p:nvSpPr>
        <p:spPr>
          <a:xfrm>
            <a:off x="83100" y="1251535"/>
            <a:ext cx="8520600" cy="3416400"/>
          </a:xfrm>
          <a:extLst>
            <a:ext uri="{FAA26D3D-D897-4be2-8F04-BA451C77F1D7}">
              <ma14:placeholderFlag xmlns:ma14="http://schemas.microsoft.com/office/mac/drawingml/2011/main" xmlns="" val="1"/>
            </a:ext>
          </a:extLst>
        </p:spPr>
        <p:txBody>
          <a:bodyPr>
            <a:normAutofit/>
          </a:bodyPr>
          <a:lstStyle/>
          <a:p>
            <a:pPr algn="just" eaLnBrk="1" hangingPunct="1">
              <a:spcBef>
                <a:spcPts val="0"/>
              </a:spcBef>
            </a:pPr>
            <a:r>
              <a:rPr lang="en-US" altLang="en-US" dirty="0" smtClean="0">
                <a:latin typeface="Proxima Nova" panose="020B0604020202020204" charset="0"/>
                <a:cs typeface="Courier New" panose="02070309020205020404" pitchFamily="49" charset="0"/>
              </a:rPr>
              <a:t>Tên </a:t>
            </a:r>
            <a:r>
              <a:rPr lang="en-US" altLang="en-US" dirty="0" err="1" smtClean="0">
                <a:latin typeface="Proxima Nova" panose="020B0604020202020204" charset="0"/>
                <a:cs typeface="Courier New" panose="02070309020205020404" pitchFamily="49" charset="0"/>
              </a:rPr>
              <a:t>biến</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phải</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là</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duy</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nhất</a:t>
            </a:r>
            <a:r>
              <a:rPr lang="en-US" altLang="en-US" dirty="0" smtClean="0">
                <a:latin typeface="Proxima Nova" panose="020B0604020202020204" charset="0"/>
                <a:cs typeface="Courier New" panose="02070309020205020404" pitchFamily="49" charset="0"/>
              </a:rPr>
              <a:t> trong 1 </a:t>
            </a:r>
            <a:r>
              <a:rPr lang="en-US" altLang="en-US" dirty="0" err="1" smtClean="0">
                <a:latin typeface="Proxima Nova" panose="020B0604020202020204" charset="0"/>
                <a:cs typeface="Courier New" panose="02070309020205020404" pitchFamily="49" charset="0"/>
              </a:rPr>
              <a:t>phạm</a:t>
            </a:r>
            <a:r>
              <a:rPr lang="en-US" altLang="en-US" dirty="0" smtClean="0">
                <a:latin typeface="Proxima Nova" panose="020B0604020202020204" charset="0"/>
                <a:cs typeface="Courier New" panose="02070309020205020404" pitchFamily="49" charset="0"/>
              </a:rPr>
              <a:t> vi</a:t>
            </a:r>
          </a:p>
          <a:p>
            <a:pPr algn="just" eaLnBrk="1" hangingPunct="1">
              <a:spcBef>
                <a:spcPts val="0"/>
              </a:spcBef>
            </a:pPr>
            <a:r>
              <a:rPr lang="en-US" altLang="en-US" dirty="0" err="1" smtClean="0">
                <a:latin typeface="Proxima Nova" panose="020B0604020202020204" charset="0"/>
                <a:cs typeface="Courier New" panose="02070309020205020404" pitchFamily="49" charset="0"/>
              </a:rPr>
              <a:t>Các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biến</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cần</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được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khai</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báo</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trước</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khi</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sử</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dụng</a:t>
            </a:r>
            <a:endParaRPr lang="en-US" altLang="en-US" dirty="0" smtClean="0">
              <a:latin typeface="Proxima Nova" panose="020B0604020202020204" charset="0"/>
              <a:cs typeface="Courier New" panose="02070309020205020404" pitchFamily="49" charset="0"/>
            </a:endParaRPr>
          </a:p>
          <a:p>
            <a:pPr algn="just" eaLnBrk="1" hangingPunct="1">
              <a:spcBef>
                <a:spcPts val="0"/>
              </a:spcBef>
            </a:pPr>
            <a:r>
              <a:rPr lang="en-US" altLang="en-US" dirty="0" err="1" smtClean="0">
                <a:latin typeface="Proxima Nova" panose="020B0604020202020204" charset="0"/>
                <a:cs typeface="Courier New" panose="02070309020205020404" pitchFamily="49" charset="0"/>
              </a:rPr>
              <a:t>Cú</a:t>
            </a:r>
            <a:r>
              <a:rPr lang="en-US" altLang="en-US" dirty="0" smtClean="0">
                <a:latin typeface="Proxima Nova" panose="020B0604020202020204" charset="0"/>
                <a:cs typeface="Courier New" panose="02070309020205020404" pitchFamily="49" charset="0"/>
              </a:rPr>
              <a:t> </a:t>
            </a:r>
            <a:r>
              <a:rPr lang="en-US" altLang="en-US" dirty="0" err="1" smtClean="0">
                <a:latin typeface="Proxima Nova" panose="020B0604020202020204" charset="0"/>
                <a:cs typeface="Courier New" panose="02070309020205020404" pitchFamily="49" charset="0"/>
              </a:rPr>
              <a:t>pháp</a:t>
            </a:r>
            <a:r>
              <a:rPr lang="en-US" altLang="en-US" dirty="0" smtClean="0">
                <a:latin typeface="Proxima Nova" panose="020B0604020202020204" charset="0"/>
                <a:cs typeface="Courier New" panose="02070309020205020404" pitchFamily="49" charset="0"/>
              </a:rPr>
              <a:t>:</a:t>
            </a:r>
          </a:p>
        </p:txBody>
      </p:sp>
      <p:sp>
        <p:nvSpPr>
          <p:cNvPr id="3" name="Rectangle 2"/>
          <p:cNvSpPr/>
          <p:nvPr/>
        </p:nvSpPr>
        <p:spPr>
          <a:xfrm>
            <a:off x="535304" y="2278208"/>
            <a:ext cx="8524876" cy="1126462"/>
          </a:xfrm>
          <a:prstGeom prst="rect">
            <a:avLst/>
          </a:prstGeom>
        </p:spPr>
        <p:txBody>
          <a:bodyPr wrap="square">
            <a:spAutoFit/>
          </a:bodyPr>
          <a:lstStyle/>
          <a:p>
            <a:pPr eaLnBrk="0" fontAlgn="base" latinLnBrk="0" hangingPunct="0">
              <a:lnSpc>
                <a:spcPct val="120000"/>
              </a:lnSpc>
              <a:spcBef>
                <a:spcPct val="0"/>
              </a:spcBef>
              <a:spcAft>
                <a:spcPct val="0"/>
              </a:spcAft>
            </a:pPr>
            <a:r>
              <a:rPr lang="en-US" dirty="0" err="1">
                <a:solidFill>
                  <a:prstClr val="black"/>
                </a:solidFill>
                <a:latin typeface="Courier New" panose="02070309020205020404" pitchFamily="49" charset="0"/>
                <a:cs typeface="Courier New" panose="02070309020205020404" pitchFamily="49" charset="0"/>
              </a:rPr>
              <a:t>Cách</a:t>
            </a:r>
            <a:r>
              <a:rPr lang="en-US" dirty="0">
                <a:solidFill>
                  <a:prstClr val="black"/>
                </a:solidFill>
                <a:latin typeface="Courier New" panose="02070309020205020404" pitchFamily="49" charset="0"/>
                <a:cs typeface="Courier New" panose="02070309020205020404" pitchFamily="49" charset="0"/>
              </a:rPr>
              <a:t> 1: </a:t>
            </a:r>
            <a:r>
              <a:rPr lang="en-US" b="1" dirty="0" err="1">
                <a:solidFill>
                  <a:srgbClr val="0000FF"/>
                </a:solidFill>
                <a:latin typeface="Courier New" panose="02070309020205020404" pitchFamily="49" charset="0"/>
                <a:cs typeface="Courier New" panose="02070309020205020404" pitchFamily="49" charset="0"/>
              </a:rPr>
              <a:t>KieuDulieu</a:t>
            </a:r>
            <a:r>
              <a:rPr lang="en-US" dirty="0">
                <a:solidFill>
                  <a:srgbClr val="0000FF"/>
                </a:solidFill>
                <a:latin typeface="Courier New" panose="02070309020205020404" pitchFamily="49" charset="0"/>
                <a:cs typeface="Courier New" panose="02070309020205020404" pitchFamily="49" charset="0"/>
              </a:rPr>
              <a:t> </a:t>
            </a:r>
            <a:r>
              <a:rPr lang="en-US" dirty="0" err="1">
                <a:solidFill>
                  <a:srgbClr val="FF0000"/>
                </a:solidFill>
                <a:latin typeface="Courier New" panose="02070309020205020404" pitchFamily="49" charset="0"/>
                <a:cs typeface="Courier New" panose="02070309020205020404" pitchFamily="49" charset="0"/>
              </a:rPr>
              <a:t>tenBien</a:t>
            </a:r>
            <a:r>
              <a:rPr lang="en-US" dirty="0">
                <a:solidFill>
                  <a:prstClr val="black"/>
                </a:solidFill>
                <a:latin typeface="Courier New" panose="02070309020205020404" pitchFamily="49" charset="0"/>
                <a:cs typeface="Courier New" panose="02070309020205020404" pitchFamily="49" charset="0"/>
              </a:rPr>
              <a:t>;</a:t>
            </a:r>
          </a:p>
          <a:p>
            <a:pPr eaLnBrk="0" fontAlgn="base" latinLnBrk="0" hangingPunct="0">
              <a:lnSpc>
                <a:spcPct val="120000"/>
              </a:lnSpc>
              <a:spcBef>
                <a:spcPct val="0"/>
              </a:spcBef>
              <a:spcAft>
                <a:spcPct val="0"/>
              </a:spcAft>
            </a:pPr>
            <a:r>
              <a:rPr lang="en-US" dirty="0" err="1">
                <a:solidFill>
                  <a:prstClr val="black"/>
                </a:solidFill>
                <a:latin typeface="Courier New" panose="02070309020205020404" pitchFamily="49" charset="0"/>
                <a:cs typeface="Courier New" panose="02070309020205020404" pitchFamily="49" charset="0"/>
              </a:rPr>
              <a:t>Cách</a:t>
            </a:r>
            <a:r>
              <a:rPr lang="en-US" dirty="0">
                <a:solidFill>
                  <a:prstClr val="black"/>
                </a:solidFill>
                <a:latin typeface="Courier New" panose="02070309020205020404" pitchFamily="49" charset="0"/>
                <a:cs typeface="Courier New" panose="02070309020205020404" pitchFamily="49" charset="0"/>
              </a:rPr>
              <a:t> 2: </a:t>
            </a:r>
            <a:r>
              <a:rPr lang="en-US" b="1" dirty="0" err="1">
                <a:solidFill>
                  <a:srgbClr val="0000FF"/>
                </a:solidFill>
                <a:latin typeface="Courier New" panose="02070309020205020404" pitchFamily="49" charset="0"/>
                <a:cs typeface="Courier New" panose="02070309020205020404" pitchFamily="49" charset="0"/>
              </a:rPr>
              <a:t>KieuDulieu</a:t>
            </a:r>
            <a:r>
              <a:rPr lang="en-US" b="1" dirty="0">
                <a:solidFill>
                  <a:prstClr val="black"/>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tenBien_1, tenBien_2,…, </a:t>
            </a:r>
            <a:r>
              <a:rPr lang="en-US" dirty="0" err="1">
                <a:solidFill>
                  <a:srgbClr val="FF0000"/>
                </a:solidFill>
                <a:latin typeface="Courier New" panose="02070309020205020404" pitchFamily="49" charset="0"/>
                <a:cs typeface="Courier New" panose="02070309020205020404" pitchFamily="49" charset="0"/>
              </a:rPr>
              <a:t>tenBien_n</a:t>
            </a:r>
            <a:r>
              <a:rPr lang="en-US" dirty="0">
                <a:solidFill>
                  <a:prstClr val="black"/>
                </a:solidFill>
                <a:latin typeface="Courier New" panose="02070309020205020404" pitchFamily="49" charset="0"/>
                <a:cs typeface="Courier New" panose="02070309020205020404" pitchFamily="49" charset="0"/>
              </a:rPr>
              <a:t>;</a:t>
            </a:r>
          </a:p>
          <a:p>
            <a:pPr eaLnBrk="0" fontAlgn="base" latinLnBrk="0" hangingPunct="0">
              <a:lnSpc>
                <a:spcPct val="120000"/>
              </a:lnSpc>
              <a:spcBef>
                <a:spcPct val="0"/>
              </a:spcBef>
              <a:spcAft>
                <a:spcPct val="0"/>
              </a:spcAft>
            </a:pPr>
            <a:r>
              <a:rPr lang="en-US" dirty="0" err="1">
                <a:solidFill>
                  <a:prstClr val="black"/>
                </a:solidFill>
                <a:latin typeface="Courier New" panose="02070309020205020404" pitchFamily="49" charset="0"/>
                <a:cs typeface="Courier New" panose="02070309020205020404" pitchFamily="49" charset="0"/>
              </a:rPr>
              <a:t>Cách</a:t>
            </a:r>
            <a:r>
              <a:rPr lang="en-US" dirty="0">
                <a:solidFill>
                  <a:prstClr val="black"/>
                </a:solidFill>
                <a:latin typeface="Courier New" panose="02070309020205020404" pitchFamily="49" charset="0"/>
                <a:cs typeface="Courier New" panose="02070309020205020404" pitchFamily="49" charset="0"/>
              </a:rPr>
              <a:t> 3: </a:t>
            </a:r>
            <a:r>
              <a:rPr lang="en-US" b="1" dirty="0" err="1">
                <a:solidFill>
                  <a:srgbClr val="0000FF"/>
                </a:solidFill>
                <a:latin typeface="Courier New" panose="02070309020205020404" pitchFamily="49" charset="0"/>
                <a:cs typeface="Courier New" panose="02070309020205020404" pitchFamily="49" charset="0"/>
              </a:rPr>
              <a:t>KieuDulieu</a:t>
            </a:r>
            <a:r>
              <a:rPr lang="en-US" dirty="0">
                <a:solidFill>
                  <a:srgbClr val="0000FF"/>
                </a:solidFill>
                <a:latin typeface="Courier New" panose="02070309020205020404" pitchFamily="49" charset="0"/>
                <a:cs typeface="Courier New" panose="02070309020205020404" pitchFamily="49" charset="0"/>
              </a:rPr>
              <a:t> </a:t>
            </a:r>
            <a:r>
              <a:rPr lang="en-US" dirty="0" err="1">
                <a:solidFill>
                  <a:srgbClr val="FF0000"/>
                </a:solidFill>
                <a:latin typeface="Courier New" panose="02070309020205020404" pitchFamily="49" charset="0"/>
                <a:cs typeface="Courier New" panose="02070309020205020404" pitchFamily="49" charset="0"/>
              </a:rPr>
              <a:t>tenBien</a:t>
            </a:r>
            <a:r>
              <a:rPr lang="en-US" dirty="0">
                <a:solidFill>
                  <a:prstClr val="black"/>
                </a:solidFill>
                <a:latin typeface="Courier New" panose="02070309020205020404" pitchFamily="49" charset="0"/>
                <a:cs typeface="Courier New" panose="02070309020205020404" pitchFamily="49" charset="0"/>
              </a:rPr>
              <a:t>=</a:t>
            </a:r>
            <a:r>
              <a:rPr lang="en-US" dirty="0" err="1">
                <a:solidFill>
                  <a:prstClr val="black"/>
                </a:solidFill>
                <a:latin typeface="Courier New" panose="02070309020205020404" pitchFamily="49" charset="0"/>
                <a:cs typeface="Courier New" panose="02070309020205020404" pitchFamily="49" charset="0"/>
              </a:rPr>
              <a:t>GiaTri</a:t>
            </a:r>
            <a:r>
              <a:rPr lang="en-US" dirty="0">
                <a:solidFill>
                  <a:prstClr val="black"/>
                </a:solidFill>
                <a:latin typeface="Courier New" panose="02070309020205020404" pitchFamily="49" charset="0"/>
                <a:cs typeface="Courier New" panose="02070309020205020404" pitchFamily="49" charset="0"/>
              </a:rPr>
              <a:t>;</a:t>
            </a:r>
          </a:p>
          <a:p>
            <a:pPr eaLnBrk="0" fontAlgn="base" latinLnBrk="0" hangingPunct="0">
              <a:lnSpc>
                <a:spcPct val="120000"/>
              </a:lnSpc>
              <a:spcBef>
                <a:spcPct val="0"/>
              </a:spcBef>
              <a:spcAft>
                <a:spcPct val="0"/>
              </a:spcAft>
            </a:pPr>
            <a:r>
              <a:rPr lang="en-US" b="1" dirty="0" smtClean="0">
                <a:solidFill>
                  <a:srgbClr val="0000FF"/>
                </a:solidFill>
                <a:latin typeface="Courier New" panose="02070309020205020404" pitchFamily="49" charset="0"/>
                <a:cs typeface="Courier New" panose="02070309020205020404" pitchFamily="49" charset="0"/>
              </a:rPr>
              <a:t>        </a:t>
            </a:r>
            <a:r>
              <a:rPr lang="en-US" b="1" dirty="0" err="1" smtClean="0">
                <a:solidFill>
                  <a:srgbClr val="0000FF"/>
                </a:solidFill>
                <a:latin typeface="Courier New" panose="02070309020205020404" pitchFamily="49" charset="0"/>
                <a:cs typeface="Courier New" panose="02070309020205020404" pitchFamily="49" charset="0"/>
              </a:rPr>
              <a:t>KieuDulieu</a:t>
            </a:r>
            <a:r>
              <a:rPr lang="en-US" dirty="0" smtClean="0">
                <a:solidFill>
                  <a:srgbClr val="0000FF"/>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tenBien1</a:t>
            </a:r>
            <a:r>
              <a:rPr lang="en-US" dirty="0">
                <a:solidFill>
                  <a:prstClr val="black"/>
                </a:solidFill>
                <a:latin typeface="Courier New" panose="02070309020205020404" pitchFamily="49" charset="0"/>
                <a:cs typeface="Courier New" panose="02070309020205020404" pitchFamily="49" charset="0"/>
              </a:rPr>
              <a:t>=giaTri1,</a:t>
            </a:r>
            <a:r>
              <a:rPr lang="en-US" dirty="0">
                <a:solidFill>
                  <a:srgbClr val="FF0000"/>
                </a:solidFill>
                <a:latin typeface="Courier New" panose="02070309020205020404" pitchFamily="49" charset="0"/>
                <a:cs typeface="Courier New" panose="02070309020205020404" pitchFamily="49" charset="0"/>
              </a:rPr>
              <a:t>tenBien2 </a:t>
            </a:r>
            <a:r>
              <a:rPr lang="en-US" dirty="0">
                <a:solidFill>
                  <a:prstClr val="black"/>
                </a:solidFill>
                <a:latin typeface="Courier New" panose="02070309020205020404" pitchFamily="49" charset="0"/>
                <a:cs typeface="Courier New" panose="02070309020205020404" pitchFamily="49" charset="0"/>
              </a:rPr>
              <a:t>= </a:t>
            </a:r>
            <a:r>
              <a:rPr lang="en-US" dirty="0" err="1">
                <a:solidFill>
                  <a:prstClr val="black"/>
                </a:solidFill>
                <a:latin typeface="Courier New" panose="02070309020205020404" pitchFamily="49" charset="0"/>
                <a:cs typeface="Courier New" panose="02070309020205020404" pitchFamily="49" charset="0"/>
              </a:rPr>
              <a:t>giaTri2</a:t>
            </a:r>
            <a:r>
              <a:rPr lang="en-US" dirty="0" smtClean="0">
                <a:solidFill>
                  <a:prstClr val="black"/>
                </a:solidFill>
                <a:latin typeface="Courier New" panose="02070309020205020404" pitchFamily="49" charset="0"/>
                <a:cs typeface="Courier New" panose="02070309020205020404" pitchFamily="49" charset="0"/>
              </a:rPr>
              <a:t>,…,</a:t>
            </a:r>
            <a:r>
              <a:rPr lang="en-US" dirty="0" err="1">
                <a:solidFill>
                  <a:srgbClr val="FF0000"/>
                </a:solidFill>
                <a:latin typeface="Courier New" panose="02070309020205020404" pitchFamily="49" charset="0"/>
                <a:cs typeface="Courier New" panose="02070309020205020404" pitchFamily="49" charset="0"/>
              </a:rPr>
              <a:t>tenBien_n</a:t>
            </a:r>
            <a:r>
              <a:rPr lang="en-US" dirty="0">
                <a:solidFill>
                  <a:srgbClr val="FF0000"/>
                </a:solidFill>
                <a:latin typeface="Courier New" panose="02070309020205020404" pitchFamily="49" charset="0"/>
                <a:cs typeface="Courier New" panose="02070309020205020404" pitchFamily="49" charset="0"/>
              </a:rPr>
              <a:t> </a:t>
            </a:r>
            <a:r>
              <a:rPr lang="en-US" dirty="0">
                <a:solidFill>
                  <a:prstClr val="black"/>
                </a:solidFill>
                <a:latin typeface="Courier New" panose="02070309020205020404" pitchFamily="49" charset="0"/>
                <a:cs typeface="Courier New" panose="02070309020205020404" pitchFamily="49" charset="0"/>
              </a:rPr>
              <a:t>= </a:t>
            </a:r>
            <a:r>
              <a:rPr lang="en-US" dirty="0" err="1">
                <a:solidFill>
                  <a:prstClr val="black"/>
                </a:solidFill>
                <a:latin typeface="Courier New" panose="02070309020205020404" pitchFamily="49" charset="0"/>
                <a:cs typeface="Courier New" panose="02070309020205020404" pitchFamily="49" charset="0"/>
              </a:rPr>
              <a:t>giaTri_n</a:t>
            </a:r>
            <a:r>
              <a:rPr lang="en-US" dirty="0">
                <a:solidFill>
                  <a:prstClr val="black"/>
                </a:solidFill>
                <a:latin typeface="Courier New" panose="02070309020205020404" pitchFamily="49" charset="0"/>
                <a:cs typeface="Courier New" panose="02070309020205020404" pitchFamily="49" charset="0"/>
              </a:rPr>
              <a:t>;</a:t>
            </a:r>
          </a:p>
        </p:txBody>
      </p:sp>
      <p:pic>
        <p:nvPicPr>
          <p:cNvPr id="4" name="Picture 3"/>
          <p:cNvPicPr>
            <a:picLocks noChangeAspect="1"/>
          </p:cNvPicPr>
          <p:nvPr/>
        </p:nvPicPr>
        <p:blipFill>
          <a:blip r:embed="rId2"/>
          <a:stretch>
            <a:fillRect/>
          </a:stretch>
        </p:blipFill>
        <p:spPr>
          <a:xfrm>
            <a:off x="5376624" y="3606760"/>
            <a:ext cx="3625454" cy="1431902"/>
          </a:xfrm>
          <a:prstGeom prst="rect">
            <a:avLst/>
          </a:prstGeom>
        </p:spPr>
      </p:pic>
      <p:pic>
        <p:nvPicPr>
          <p:cNvPr id="5" name="Picture 4"/>
          <p:cNvPicPr>
            <a:picLocks noChangeAspect="1"/>
          </p:cNvPicPr>
          <p:nvPr/>
        </p:nvPicPr>
        <p:blipFill>
          <a:blip r:embed="rId3"/>
          <a:stretch>
            <a:fillRect/>
          </a:stretch>
        </p:blipFill>
        <p:spPr>
          <a:xfrm>
            <a:off x="6812566" y="1397766"/>
            <a:ext cx="1927574" cy="1103500"/>
          </a:xfrm>
          <a:prstGeom prst="rect">
            <a:avLst/>
          </a:prstGeom>
        </p:spPr>
      </p:pic>
      <p:pic>
        <p:nvPicPr>
          <p:cNvPr id="6" name="Picture 5"/>
          <p:cNvPicPr>
            <a:picLocks noChangeAspect="1"/>
          </p:cNvPicPr>
          <p:nvPr/>
        </p:nvPicPr>
        <p:blipFill>
          <a:blip r:embed="rId4"/>
          <a:stretch>
            <a:fillRect/>
          </a:stretch>
        </p:blipFill>
        <p:spPr>
          <a:xfrm>
            <a:off x="1139428" y="4672013"/>
            <a:ext cx="538100" cy="475059"/>
          </a:xfrm>
          <a:prstGeom prst="rect">
            <a:avLst/>
          </a:prstGeom>
        </p:spPr>
      </p:pic>
      <p:sp>
        <p:nvSpPr>
          <p:cNvPr id="7" name="Rectangle 6"/>
          <p:cNvSpPr/>
          <p:nvPr/>
        </p:nvSpPr>
        <p:spPr>
          <a:xfrm>
            <a:off x="1650206" y="4694471"/>
            <a:ext cx="5314950" cy="507831"/>
          </a:xfrm>
          <a:prstGeom prst="rect">
            <a:avLst/>
          </a:prstGeom>
        </p:spPr>
        <p:txBody>
          <a:bodyPr wrap="square">
            <a:spAutoFit/>
          </a:bodyPr>
          <a:lstStyle/>
          <a:p>
            <a:pPr eaLnBrk="0" fontAlgn="base" latinLnBrk="0" hangingPunct="0">
              <a:spcBef>
                <a:spcPct val="0"/>
              </a:spcBef>
              <a:spcAft>
                <a:spcPct val="0"/>
              </a:spcAft>
            </a:pPr>
            <a:r>
              <a:rPr lang="vi-VN" sz="1350" i="1" dirty="0">
                <a:solidFill>
                  <a:srgbClr val="0000FF"/>
                </a:solidFill>
              </a:rPr>
              <a:t>Mọi biến phải được khai báo trước khi sử dụng</a:t>
            </a:r>
            <a:br>
              <a:rPr lang="vi-VN" sz="1350" i="1" dirty="0">
                <a:solidFill>
                  <a:srgbClr val="0000FF"/>
                </a:solidFill>
              </a:rPr>
            </a:br>
            <a:r>
              <a:rPr lang="vi-VN" sz="1350" i="1" dirty="0">
                <a:solidFill>
                  <a:srgbClr val="0000FF"/>
                </a:solidFill>
              </a:rPr>
              <a:t>Giá trị truyền vào cho biến phải phù hợp với kiểu dữ liệu khai báo</a:t>
            </a:r>
            <a:endParaRPr lang="en-US" sz="1350" dirty="0">
              <a:solidFill>
                <a:srgbClr val="0000FF"/>
              </a:solidFill>
            </a:endParaRPr>
          </a:p>
        </p:txBody>
      </p:sp>
      <p:sp>
        <p:nvSpPr>
          <p:cNvPr id="11"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8005615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6220" y="1282051"/>
            <a:ext cx="8907780" cy="757130"/>
          </a:xfrm>
          <a:prstGeom prst="rect">
            <a:avLst/>
          </a:prstGeom>
        </p:spPr>
        <p:txBody>
          <a:bodyPr wrap="square">
            <a:spAutoFit/>
          </a:bodyPr>
          <a:lstStyle/>
          <a:p>
            <a:pPr eaLnBrk="0" fontAlgn="base" latinLnBrk="0"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sym typeface="Proxima Nova"/>
              </a:rPr>
              <a:t>Có 3 kiểu biến trong java</a:t>
            </a:r>
            <a:r>
              <a:rPr lang="en-US" sz="1800" dirty="0">
                <a:solidFill>
                  <a:schemeClr val="dk2"/>
                </a:solidFill>
                <a:latin typeface="Proxima Nova" panose="020B0604020202020204" charset="0"/>
                <a:ea typeface="Proxima Nova"/>
                <a:cs typeface="Courier New" panose="02070309020205020404" pitchFamily="49" charset="0"/>
                <a:sym typeface="Proxima Nova"/>
              </a:rPr>
              <a:t>: </a:t>
            </a:r>
            <a:r>
              <a:rPr lang="vi-VN" sz="1800" dirty="0">
                <a:solidFill>
                  <a:schemeClr val="dk2"/>
                </a:solidFill>
                <a:latin typeface="Proxima Nova" panose="020B0604020202020204" charset="0"/>
                <a:ea typeface="Proxima Nova"/>
                <a:cs typeface="Courier New" panose="02070309020205020404" pitchFamily="49" charset="0"/>
                <a:sym typeface="Proxima Nova"/>
              </a:rPr>
              <a:t>biến local (biến địa phương), biến instance (biến toàn cục) và biến static</a:t>
            </a:r>
            <a:r>
              <a:rPr lang="en-US" sz="1800" dirty="0">
                <a:solidFill>
                  <a:schemeClr val="dk2"/>
                </a:solidFill>
                <a:latin typeface="Proxima Nova" panose="020B0604020202020204" charset="0"/>
                <a:ea typeface="Proxima Nova"/>
                <a:cs typeface="Courier New" panose="02070309020205020404" pitchFamily="49" charset="0"/>
                <a:sym typeface="Proxima Nova"/>
              </a:rPr>
              <a:t> (</a:t>
            </a:r>
            <a:r>
              <a:rPr lang="en-US" sz="1800" dirty="0" err="1">
                <a:solidFill>
                  <a:schemeClr val="dk2"/>
                </a:solidFill>
                <a:latin typeface="Proxima Nova" panose="020B0604020202020204" charset="0"/>
                <a:ea typeface="Proxima Nova"/>
                <a:cs typeface="Courier New" panose="02070309020205020404" pitchFamily="49" charset="0"/>
                <a:sym typeface="Proxima Nova"/>
              </a:rPr>
              <a:t>biến</a:t>
            </a:r>
            <a:r>
              <a:rPr lang="en-US" sz="1800" dirty="0">
                <a:solidFill>
                  <a:schemeClr val="dk2"/>
                </a:solidFill>
                <a:latin typeface="Proxima Nova" panose="020B0604020202020204" charset="0"/>
                <a:ea typeface="Proxima Nova"/>
                <a:cs typeface="Courier New" panose="02070309020205020404" pitchFamily="49" charset="0"/>
                <a:sym typeface="Proxima Nova"/>
              </a:rPr>
              <a:t> </a:t>
            </a:r>
            <a:r>
              <a:rPr lang="en-US" sz="1800" dirty="0" err="1">
                <a:solidFill>
                  <a:schemeClr val="dk2"/>
                </a:solidFill>
                <a:latin typeface="Proxima Nova" panose="020B0604020202020204" charset="0"/>
                <a:ea typeface="Proxima Nova"/>
                <a:cs typeface="Courier New" panose="02070309020205020404" pitchFamily="49" charset="0"/>
                <a:sym typeface="Proxima Nova"/>
              </a:rPr>
              <a:t>tĩnh</a:t>
            </a:r>
            <a:r>
              <a:rPr lang="en-US" sz="1800" dirty="0">
                <a:solidFill>
                  <a:schemeClr val="dk2"/>
                </a:solidFill>
                <a:latin typeface="Proxima Nova" panose="020B0604020202020204" charset="0"/>
                <a:ea typeface="Proxima Nova"/>
                <a:cs typeface="Courier New" panose="02070309020205020404" pitchFamily="49" charset="0"/>
                <a:sym typeface="Proxima Nova"/>
              </a:rPr>
              <a:t>)</a:t>
            </a:r>
            <a:r>
              <a:rPr lang="vi-VN" sz="1800" dirty="0">
                <a:solidFill>
                  <a:schemeClr val="dk2"/>
                </a:solidFill>
                <a:latin typeface="Proxima Nova" panose="020B0604020202020204" charset="0"/>
                <a:ea typeface="Proxima Nova"/>
                <a:cs typeface="Courier New" panose="02070309020205020404" pitchFamily="49" charset="0"/>
                <a:sym typeface="Proxima Nova"/>
              </a:rPr>
              <a:t>.</a:t>
            </a:r>
            <a:endParaRPr lang="en-US" sz="1800" dirty="0">
              <a:solidFill>
                <a:schemeClr val="dk2"/>
              </a:solidFill>
              <a:latin typeface="Proxima Nova" panose="020B0604020202020204" charset="0"/>
              <a:ea typeface="Proxima Nova"/>
              <a:cs typeface="Courier New" panose="02070309020205020404" pitchFamily="49" charset="0"/>
              <a:sym typeface="Proxima Nova"/>
            </a:endParaRPr>
          </a:p>
        </p:txBody>
      </p:sp>
      <p:pic>
        <p:nvPicPr>
          <p:cNvPr id="3" name="Picture 2"/>
          <p:cNvPicPr>
            <a:picLocks noChangeAspect="1"/>
          </p:cNvPicPr>
          <p:nvPr/>
        </p:nvPicPr>
        <p:blipFill>
          <a:blip r:embed="rId2"/>
          <a:stretch>
            <a:fillRect/>
          </a:stretch>
        </p:blipFill>
        <p:spPr>
          <a:xfrm>
            <a:off x="1947148" y="2204561"/>
            <a:ext cx="5118497" cy="2235665"/>
          </a:xfrm>
          <a:prstGeom prst="rect">
            <a:avLst/>
          </a:prstGeom>
        </p:spPr>
      </p:pic>
      <p:sp>
        <p:nvSpPr>
          <p:cNvPr id="7"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9300547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490250" y="526350"/>
            <a:ext cx="6779230" cy="4090800"/>
          </a:xfrm>
          <a:prstGeom prst="rect">
            <a:avLst/>
          </a:prstGeom>
        </p:spPr>
        <p:txBody>
          <a:bodyPr spcFirstLastPara="1" wrap="square" lIns="91425" tIns="91425" rIns="91425" bIns="91425" anchor="ctr" anchorCtr="0">
            <a:normAutofit/>
          </a:bodyPr>
          <a:lstStyle/>
          <a:p>
            <a:pPr lvl="0">
              <a:lnSpc>
                <a:spcPct val="115000"/>
              </a:lnSpc>
            </a:pPr>
            <a:r>
              <a:rPr lang="vi-VN" dirty="0"/>
              <a:t>Chương trình Java</a:t>
            </a:r>
          </a:p>
        </p:txBody>
      </p:sp>
    </p:spTree>
    <p:extLst>
      <p:ext uri="{BB962C8B-B14F-4D97-AF65-F5344CB8AC3E}">
        <p14:creationId xmlns:p14="http://schemas.microsoft.com/office/powerpoint/2010/main" val="24864467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1936" y="1188231"/>
            <a:ext cx="7750052" cy="2086725"/>
          </a:xfrm>
          <a:prstGeom prst="rect">
            <a:avLst/>
          </a:prstGeom>
        </p:spPr>
        <p:txBody>
          <a:bodyPr wrap="square">
            <a:spAutoFit/>
          </a:bodyPr>
          <a:lstStyle/>
          <a:p>
            <a:pPr algn="just" eaLnBrk="0" fontAlgn="base" latinLnBrk="0"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rPr>
              <a:t>Biến </a:t>
            </a:r>
            <a:r>
              <a:rPr lang="en-US" sz="1800" dirty="0" err="1">
                <a:solidFill>
                  <a:schemeClr val="dk2"/>
                </a:solidFill>
                <a:latin typeface="Proxima Nova" panose="020B0604020202020204" charset="0"/>
                <a:ea typeface="Proxima Nova"/>
                <a:cs typeface="Courier New" panose="02070309020205020404" pitchFamily="49" charset="0"/>
              </a:rPr>
              <a:t>cục</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bộ</a:t>
            </a:r>
            <a:endParaRPr lang="vi-VN" sz="1800" dirty="0">
              <a:solidFill>
                <a:schemeClr val="dk2"/>
              </a:solidFill>
              <a:latin typeface="Proxima Nova" panose="020B0604020202020204" charset="0"/>
              <a:ea typeface="Proxima Nova"/>
              <a:cs typeface="Courier New" panose="02070309020205020404" pitchFamily="49" charset="0"/>
            </a:endParaRPr>
          </a:p>
          <a:p>
            <a:pPr algn="just" eaLnBrk="0" fontAlgn="base" latinLnBrk="0"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Đ</a:t>
            </a:r>
            <a:r>
              <a:rPr lang="vi-VN" sz="1800" dirty="0">
                <a:solidFill>
                  <a:schemeClr val="dk2"/>
                </a:solidFill>
                <a:latin typeface="Proxima Nova" panose="020B0604020202020204" charset="0"/>
                <a:ea typeface="Proxima Nova"/>
                <a:cs typeface="Courier New" panose="02070309020205020404" pitchFamily="49" charset="0"/>
              </a:rPr>
              <a:t>ược khai báo trong</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phương thức, hàm contructor hoặc block.</a:t>
            </a:r>
          </a:p>
          <a:p>
            <a:pPr algn="just" eaLnBrk="0" fontAlgn="base" latinLnBrk="0"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B</a:t>
            </a:r>
            <a:r>
              <a:rPr lang="vi-VN" sz="1800" dirty="0">
                <a:solidFill>
                  <a:schemeClr val="dk2"/>
                </a:solidFill>
                <a:latin typeface="Proxima Nova" panose="020B0604020202020204" charset="0"/>
                <a:ea typeface="Proxima Nova"/>
                <a:cs typeface="Courier New" panose="02070309020205020404" pitchFamily="49" charset="0"/>
              </a:rPr>
              <a:t>ị phá hủy khi kết thúc các phương thức, contructor và block.</a:t>
            </a:r>
          </a:p>
          <a:p>
            <a:pPr algn="just" eaLnBrk="0" fontAlgn="base" latinLnBrk="0"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Không được sử dụng </a:t>
            </a:r>
            <a:r>
              <a:rPr lang="en-US" sz="1800" dirty="0" err="1">
                <a:solidFill>
                  <a:schemeClr val="dk2"/>
                </a:solidFill>
                <a:latin typeface="Proxima Nova" panose="020B0604020202020204" charset="0"/>
                <a:ea typeface="Proxima Nova"/>
                <a:cs typeface="Courier New" panose="02070309020205020404" pitchFamily="49" charset="0"/>
              </a:rPr>
              <a:t>phạm</a:t>
            </a:r>
            <a:r>
              <a:rPr lang="en-US" sz="1800" dirty="0">
                <a:solidFill>
                  <a:schemeClr val="dk2"/>
                </a:solidFill>
                <a:latin typeface="Proxima Nova" panose="020B0604020202020204" charset="0"/>
                <a:ea typeface="Proxima Nova"/>
                <a:cs typeface="Courier New" panose="02070309020205020404" pitchFamily="49" charset="0"/>
              </a:rPr>
              <a:t> vi </a:t>
            </a:r>
            <a:r>
              <a:rPr lang="en-US" sz="1800" dirty="0" err="1">
                <a:solidFill>
                  <a:schemeClr val="dk2"/>
                </a:solidFill>
                <a:latin typeface="Proxima Nova" panose="020B0604020202020204" charset="0"/>
                <a:ea typeface="Proxima Nova"/>
                <a:cs typeface="Courier New" panose="02070309020205020404" pitchFamily="49" charset="0"/>
              </a:rPr>
              <a:t>truy</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cập</a:t>
            </a:r>
            <a:r>
              <a:rPr lang="vi-VN" sz="1800" dirty="0">
                <a:solidFill>
                  <a:schemeClr val="dk2"/>
                </a:solidFill>
                <a:latin typeface="Proxima Nova" panose="020B0604020202020204" charset="0"/>
                <a:ea typeface="Proxima Nova"/>
                <a:cs typeface="Courier New" panose="02070309020205020404" pitchFamily="49" charset="0"/>
              </a:rPr>
              <a:t> khi khai báo biến </a:t>
            </a:r>
            <a:r>
              <a:rPr lang="en-US" sz="1800" dirty="0" err="1">
                <a:solidFill>
                  <a:schemeClr val="dk2"/>
                </a:solidFill>
                <a:latin typeface="Proxima Nova" panose="020B0604020202020204" charset="0"/>
                <a:ea typeface="Proxima Nova"/>
                <a:cs typeface="Courier New" panose="02070309020205020404" pitchFamily="49" charset="0"/>
              </a:rPr>
              <a:t>cục</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bộ</a:t>
            </a:r>
            <a:r>
              <a:rPr lang="vi-VN" sz="1800" dirty="0">
                <a:solidFill>
                  <a:schemeClr val="dk2"/>
                </a:solidFill>
                <a:latin typeface="Proxima Nova" panose="020B0604020202020204" charset="0"/>
                <a:ea typeface="Proxima Nova"/>
                <a:cs typeface="Courier New" panose="02070309020205020404" pitchFamily="49" charset="0"/>
              </a:rPr>
              <a:t>.</a:t>
            </a:r>
          </a:p>
          <a:p>
            <a:pPr algn="just" eaLnBrk="0" fontAlgn="base" latinLnBrk="0"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Đ</a:t>
            </a:r>
            <a:r>
              <a:rPr lang="vi-VN" sz="1800" dirty="0">
                <a:solidFill>
                  <a:schemeClr val="dk2"/>
                </a:solidFill>
                <a:latin typeface="Proxima Nova" panose="020B0604020202020204" charset="0"/>
                <a:ea typeface="Proxima Nova"/>
                <a:cs typeface="Courier New" panose="02070309020205020404" pitchFamily="49" charset="0"/>
              </a:rPr>
              <a:t>ược lưu trên vùng nhớ stack của bộ nhớ.</a:t>
            </a:r>
          </a:p>
          <a:p>
            <a:pPr algn="just" eaLnBrk="0" fontAlgn="base" latinLnBrk="0"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C</a:t>
            </a:r>
            <a:r>
              <a:rPr lang="vi-VN" sz="1800" dirty="0">
                <a:solidFill>
                  <a:schemeClr val="dk2"/>
                </a:solidFill>
                <a:latin typeface="Proxima Nova" panose="020B0604020202020204" charset="0"/>
                <a:ea typeface="Proxima Nova"/>
                <a:cs typeface="Courier New" panose="02070309020205020404" pitchFamily="49" charset="0"/>
              </a:rPr>
              <a:t>ần khởi tạo giá trị mặc định cho biến </a:t>
            </a:r>
            <a:r>
              <a:rPr lang="en-US" sz="1800" dirty="0" err="1">
                <a:solidFill>
                  <a:schemeClr val="dk2"/>
                </a:solidFill>
                <a:latin typeface="Proxima Nova" panose="020B0604020202020204" charset="0"/>
                <a:ea typeface="Proxima Nova"/>
                <a:cs typeface="Courier New" panose="02070309020205020404" pitchFamily="49" charset="0"/>
              </a:rPr>
              <a:t>cục</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bộ</a:t>
            </a:r>
            <a:r>
              <a:rPr lang="vi-VN" sz="1800" dirty="0">
                <a:solidFill>
                  <a:schemeClr val="dk2"/>
                </a:solidFill>
                <a:latin typeface="Proxima Nova" panose="020B0604020202020204" charset="0"/>
                <a:ea typeface="Proxima Nova"/>
                <a:cs typeface="Courier New" panose="02070309020205020404" pitchFamily="49" charset="0"/>
              </a:rPr>
              <a:t> trước khi có thể sử dụng.</a:t>
            </a:r>
            <a:r>
              <a:rPr lang="en-US" sz="1800" dirty="0">
                <a:solidFill>
                  <a:schemeClr val="dk2"/>
                </a:solidFill>
                <a:latin typeface="Proxima Nova" panose="020B0604020202020204" charset="0"/>
                <a:ea typeface="Proxima Nova"/>
                <a:cs typeface="Courier New" panose="02070309020205020404" pitchFamily="49" charset="0"/>
              </a:rPr>
              <a:t> </a:t>
            </a:r>
            <a:endParaRPr lang="vi-VN" sz="1800" dirty="0">
              <a:solidFill>
                <a:schemeClr val="dk2"/>
              </a:solidFill>
              <a:latin typeface="Proxima Nova" panose="020B0604020202020204" charset="0"/>
              <a:ea typeface="Proxima Nova"/>
              <a:cs typeface="Courier New" panose="02070309020205020404" pitchFamily="49" charset="0"/>
            </a:endParaRPr>
          </a:p>
        </p:txBody>
      </p:sp>
      <p:pic>
        <p:nvPicPr>
          <p:cNvPr id="4" name="Picture 3"/>
          <p:cNvPicPr>
            <a:picLocks noChangeAspect="1"/>
          </p:cNvPicPr>
          <p:nvPr/>
        </p:nvPicPr>
        <p:blipFill>
          <a:blip r:embed="rId2"/>
          <a:stretch>
            <a:fillRect/>
          </a:stretch>
        </p:blipFill>
        <p:spPr>
          <a:xfrm>
            <a:off x="1511999" y="3511844"/>
            <a:ext cx="6092225" cy="1507355"/>
          </a:xfrm>
          <a:prstGeom prst="rect">
            <a:avLst/>
          </a:prstGeom>
          <a:ln>
            <a:solidFill>
              <a:schemeClr val="accent1"/>
            </a:solidFill>
          </a:ln>
        </p:spPr>
      </p:pic>
      <p:sp>
        <p:nvSpPr>
          <p:cNvPr id="7"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22509078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8116" y="1380635"/>
            <a:ext cx="8836344" cy="2751522"/>
          </a:xfrm>
          <a:prstGeom prst="rect">
            <a:avLst/>
          </a:prstGeom>
        </p:spPr>
        <p:txBody>
          <a:bodyPr wrap="square">
            <a:spAutoFit/>
          </a:bodyPr>
          <a:lstStyle/>
          <a:p>
            <a:pPr algn="just" eaLnBrk="0" fontAlgn="base"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rPr>
              <a:t>Biế</a:t>
            </a:r>
            <a:r>
              <a:rPr lang="en-US" sz="1800" dirty="0">
                <a:solidFill>
                  <a:schemeClr val="dk2"/>
                </a:solidFill>
                <a:latin typeface="Proxima Nova" panose="020B0604020202020204" charset="0"/>
                <a:ea typeface="Proxima Nova"/>
                <a:cs typeface="Courier New" panose="02070309020205020404" pitchFamily="49" charset="0"/>
              </a:rPr>
              <a:t>n</a:t>
            </a:r>
            <a:r>
              <a:rPr lang="vi-VN"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toàn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cục</a:t>
            </a:r>
            <a:endParaRPr lang="vi-VN"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smtClean="0">
                <a:solidFill>
                  <a:schemeClr val="dk2"/>
                </a:solidFill>
                <a:latin typeface="Proxima Nova" panose="020B0604020202020204" charset="0"/>
                <a:ea typeface="Proxima Nova"/>
                <a:cs typeface="Courier New" panose="02070309020205020404" pitchFamily="49" charset="0"/>
              </a:rPr>
              <a:t>- </a:t>
            </a:r>
            <a:r>
              <a:rPr lang="en-US" sz="1800" dirty="0">
                <a:solidFill>
                  <a:schemeClr val="dk2"/>
                </a:solidFill>
                <a:latin typeface="Proxima Nova" panose="020B0604020202020204" charset="0"/>
                <a:ea typeface="Proxima Nova"/>
                <a:cs typeface="Courier New" panose="02070309020205020404" pitchFamily="49" charset="0"/>
              </a:rPr>
              <a:t>K</a:t>
            </a:r>
            <a:r>
              <a:rPr lang="vi-VN" sz="1800" dirty="0">
                <a:solidFill>
                  <a:schemeClr val="dk2"/>
                </a:solidFill>
                <a:latin typeface="Proxima Nova" panose="020B0604020202020204" charset="0"/>
                <a:ea typeface="Proxima Nova"/>
                <a:cs typeface="Courier New" panose="02070309020205020404" pitchFamily="49" charset="0"/>
              </a:rPr>
              <a:t>hai </a:t>
            </a:r>
            <a:r>
              <a:rPr lang="vi-VN" sz="1800" dirty="0" smtClean="0">
                <a:solidFill>
                  <a:schemeClr val="dk2"/>
                </a:solidFill>
                <a:latin typeface="Proxima Nova" panose="020B0604020202020204" charset="0"/>
                <a:ea typeface="Proxima Nova"/>
                <a:cs typeface="Courier New" panose="02070309020205020404" pitchFamily="49" charset="0"/>
              </a:rPr>
              <a:t>báo trong một lớp</a:t>
            </a:r>
            <a:r>
              <a:rPr lang="en-US" sz="1800" dirty="0" smtClean="0">
                <a:solidFill>
                  <a:schemeClr val="dk2"/>
                </a:solidFill>
                <a:latin typeface="Proxima Nova" panose="020B0604020202020204" charset="0"/>
                <a:ea typeface="Proxima Nova"/>
                <a:cs typeface="Courier New" panose="02070309020205020404" pitchFamily="49" charset="0"/>
              </a:rPr>
              <a:t>;</a:t>
            </a:r>
            <a:r>
              <a:rPr lang="vi-VN" sz="1800" dirty="0" smtClean="0">
                <a:solidFill>
                  <a:schemeClr val="dk2"/>
                </a:solidFill>
                <a:latin typeface="Proxima Nova" panose="020B0604020202020204" charset="0"/>
                <a:ea typeface="Proxima Nova"/>
                <a:cs typeface="Courier New" panose="02070309020205020404" pitchFamily="49" charset="0"/>
              </a:rPr>
              <a:t> bên ngoài phương thức, constructor và block.</a:t>
            </a:r>
            <a:endParaRPr lang="en-US" sz="1800" dirty="0" smtClean="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smtClean="0">
                <a:solidFill>
                  <a:schemeClr val="dk2"/>
                </a:solidFill>
                <a:latin typeface="Proxima Nova" panose="020B0604020202020204" charset="0"/>
                <a:ea typeface="Proxima Nova"/>
                <a:cs typeface="Courier New" panose="02070309020205020404" pitchFamily="49" charset="0"/>
              </a:rPr>
              <a:t>- Đ</a:t>
            </a:r>
            <a:r>
              <a:rPr lang="vi-VN" sz="1800" dirty="0" smtClean="0">
                <a:solidFill>
                  <a:schemeClr val="dk2"/>
                </a:solidFill>
                <a:latin typeface="Proxima Nova" panose="020B0604020202020204" charset="0"/>
                <a:ea typeface="Proxima Nova"/>
                <a:cs typeface="Courier New" panose="02070309020205020404" pitchFamily="49" charset="0"/>
              </a:rPr>
              <a:t>ược lưu trong bộ nhớ heap.</a:t>
            </a:r>
            <a:endParaRPr lang="en-US" sz="1800" dirty="0" smtClean="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smtClean="0">
                <a:solidFill>
                  <a:schemeClr val="dk2"/>
                </a:solidFill>
                <a:latin typeface="Proxima Nova" panose="020B0604020202020204" charset="0"/>
                <a:ea typeface="Proxima Nova"/>
                <a:cs typeface="Courier New" panose="02070309020205020404" pitchFamily="49" charset="0"/>
              </a:rPr>
              <a:t>- Đ</a:t>
            </a:r>
            <a:r>
              <a:rPr lang="vi-VN" sz="1800" dirty="0" smtClean="0">
                <a:solidFill>
                  <a:schemeClr val="dk2"/>
                </a:solidFill>
                <a:latin typeface="Proxima Nova" panose="020B0604020202020204" charset="0"/>
                <a:ea typeface="Proxima Nova"/>
                <a:cs typeface="Courier New" panose="02070309020205020404" pitchFamily="49" charset="0"/>
              </a:rPr>
              <a:t>ược tạo khi một đối tượng được tạo bằng việc sử dụng từ khóa “new” và sẽ bị phá hủy khi đối tượng bị phá hủy.</a:t>
            </a:r>
            <a:endParaRPr lang="en-US" sz="1800" dirty="0" smtClean="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smtClean="0">
                <a:solidFill>
                  <a:schemeClr val="dk2"/>
                </a:solidFill>
                <a:latin typeface="Proxima Nova" panose="020B0604020202020204" charset="0"/>
                <a:ea typeface="Proxima Nova"/>
                <a:cs typeface="Courier New" panose="02070309020205020404" pitchFamily="49" charset="0"/>
              </a:rPr>
              <a:t>- Đ</a:t>
            </a:r>
            <a:r>
              <a:rPr lang="vi-VN" sz="1800" dirty="0" smtClean="0">
                <a:solidFill>
                  <a:schemeClr val="dk2"/>
                </a:solidFill>
                <a:latin typeface="Proxima Nova" panose="020B0604020202020204" charset="0"/>
                <a:ea typeface="Proxima Nova"/>
                <a:cs typeface="Courier New" panose="02070309020205020404" pitchFamily="49" charset="0"/>
              </a:rPr>
              <a:t>ược sử dụng bởi các phương thức, constructor, block, ... </a:t>
            </a:r>
            <a:r>
              <a:rPr lang="en-US" sz="1800" dirty="0" err="1" smtClean="0">
                <a:solidFill>
                  <a:schemeClr val="dk2"/>
                </a:solidFill>
                <a:latin typeface="Proxima Nova" panose="020B0604020202020204" charset="0"/>
                <a:ea typeface="Proxima Nova"/>
                <a:cs typeface="Courier New" panose="02070309020205020404" pitchFamily="49" charset="0"/>
              </a:rPr>
              <a:t>khác</a:t>
            </a:r>
            <a:r>
              <a:rPr lang="en-US" sz="1800" dirty="0" smtClean="0">
                <a:solidFill>
                  <a:schemeClr val="dk2"/>
                </a:solidFill>
                <a:latin typeface="Proxima Nova" panose="020B0604020202020204" charset="0"/>
                <a:ea typeface="Proxima Nova"/>
                <a:cs typeface="Courier New" panose="02070309020205020404" pitchFamily="49" charset="0"/>
              </a:rPr>
              <a:t> n</a:t>
            </a:r>
            <a:r>
              <a:rPr lang="vi-VN" sz="1800" dirty="0" smtClean="0">
                <a:solidFill>
                  <a:schemeClr val="dk2"/>
                </a:solidFill>
                <a:latin typeface="Proxima Nova" panose="020B0604020202020204" charset="0"/>
                <a:ea typeface="Proxima Nova"/>
                <a:cs typeface="Courier New" panose="02070309020205020404" pitchFamily="49" charset="0"/>
              </a:rPr>
              <a:t>hưng phải được sử dụng thông qua một đối tượng cụ thể.</a:t>
            </a:r>
            <a:endParaRPr lang="en-US" sz="1800" dirty="0" smtClean="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smtClean="0">
                <a:solidFill>
                  <a:schemeClr val="dk2"/>
                </a:solidFill>
                <a:latin typeface="Proxima Nova" panose="020B0604020202020204" charset="0"/>
                <a:ea typeface="Proxima Nova"/>
                <a:cs typeface="Courier New" panose="02070309020205020404" pitchFamily="49" charset="0"/>
              </a:rPr>
              <a:t>- Cho</a:t>
            </a:r>
            <a:r>
              <a:rPr lang="vi-VN" sz="1800" dirty="0" smtClean="0">
                <a:solidFill>
                  <a:schemeClr val="dk2"/>
                </a:solidFill>
                <a:latin typeface="Proxima Nova" panose="020B0604020202020204" charset="0"/>
                <a:ea typeface="Proxima Nova"/>
                <a:cs typeface="Courier New" panose="02070309020205020404" pitchFamily="49" charset="0"/>
              </a:rPr>
              <a:t> phép sử dụng </a:t>
            </a:r>
            <a:r>
              <a:rPr lang="en-US" sz="1800" dirty="0" err="1" smtClean="0">
                <a:solidFill>
                  <a:schemeClr val="dk2"/>
                </a:solidFill>
                <a:latin typeface="Proxima Nova" panose="020B0604020202020204" charset="0"/>
                <a:ea typeface="Proxima Nova"/>
                <a:cs typeface="Courier New" panose="02070309020205020404" pitchFamily="49" charset="0"/>
              </a:rPr>
              <a:t>phạm</a:t>
            </a:r>
            <a:r>
              <a:rPr lang="en-US" sz="1800" dirty="0" smtClean="0">
                <a:solidFill>
                  <a:schemeClr val="dk2"/>
                </a:solidFill>
                <a:latin typeface="Proxima Nova" panose="020B0604020202020204" charset="0"/>
                <a:ea typeface="Proxima Nova"/>
                <a:cs typeface="Courier New" panose="02070309020205020404" pitchFamily="49" charset="0"/>
              </a:rPr>
              <a:t> vi </a:t>
            </a:r>
            <a:r>
              <a:rPr lang="en-US" sz="1800" dirty="0" err="1" smtClean="0">
                <a:solidFill>
                  <a:schemeClr val="dk2"/>
                </a:solidFill>
                <a:latin typeface="Proxima Nova" panose="020B0604020202020204" charset="0"/>
                <a:ea typeface="Proxima Nova"/>
                <a:cs typeface="Courier New" panose="02070309020205020404" pitchFamily="49" charset="0"/>
              </a:rPr>
              <a:t>truy</a:t>
            </a:r>
            <a:r>
              <a:rPr lang="en-US" sz="1800" dirty="0" smtClean="0">
                <a:solidFill>
                  <a:schemeClr val="dk2"/>
                </a:solidFill>
                <a:latin typeface="Proxima Nova" panose="020B0604020202020204" charset="0"/>
                <a:ea typeface="Proxima Nova"/>
                <a:cs typeface="Courier New" panose="02070309020205020404" pitchFamily="49" charset="0"/>
              </a:rPr>
              <a:t> </a:t>
            </a:r>
            <a:r>
              <a:rPr lang="en-US" sz="1800" dirty="0" err="1" smtClean="0">
                <a:solidFill>
                  <a:schemeClr val="dk2"/>
                </a:solidFill>
                <a:latin typeface="Proxima Nova" panose="020B0604020202020204" charset="0"/>
                <a:ea typeface="Proxima Nova"/>
                <a:cs typeface="Courier New" panose="02070309020205020404" pitchFamily="49" charset="0"/>
              </a:rPr>
              <a:t>cập</a:t>
            </a:r>
            <a:r>
              <a:rPr lang="vi-VN" sz="1800" dirty="0" smtClean="0">
                <a:solidFill>
                  <a:schemeClr val="dk2"/>
                </a:solidFill>
                <a:latin typeface="Proxima Nova" panose="020B0604020202020204" charset="0"/>
                <a:ea typeface="Proxima Nova"/>
                <a:cs typeface="Courier New" panose="02070309020205020404" pitchFamily="49" charset="0"/>
              </a:rPr>
              <a:t> khi khai báo</a:t>
            </a:r>
            <a:r>
              <a:rPr lang="en-US" sz="1800" dirty="0" smtClean="0">
                <a:solidFill>
                  <a:schemeClr val="dk2"/>
                </a:solidFill>
                <a:latin typeface="Proxima Nova" panose="020B0604020202020204" charset="0"/>
                <a:ea typeface="Proxima Nova"/>
                <a:cs typeface="Courier New" panose="02070309020205020404" pitchFamily="49" charset="0"/>
              </a:rPr>
              <a:t>.</a:t>
            </a:r>
            <a:endParaRPr lang="vi-VN" sz="1800" dirty="0">
              <a:solidFill>
                <a:schemeClr val="dk2"/>
              </a:solidFill>
              <a:latin typeface="Proxima Nova" panose="020B0604020202020204" charset="0"/>
              <a:ea typeface="Proxima Nova"/>
              <a:cs typeface="Courier New" panose="02070309020205020404" pitchFamily="49" charset="0"/>
            </a:endParaRPr>
          </a:p>
        </p:txBody>
      </p:sp>
      <p:sp>
        <p:nvSpPr>
          <p:cNvPr id="7"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3959774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9404" y="1676721"/>
            <a:ext cx="5514156" cy="3416320"/>
          </a:xfrm>
          <a:prstGeom prst="rect">
            <a:avLst/>
          </a:prstGeom>
          <a:solidFill>
            <a:schemeClr val="bg1"/>
          </a:solidFill>
        </p:spPr>
        <p:txBody>
          <a:bodyPr wrap="square">
            <a:spAutoFit/>
          </a:bodyPr>
          <a:lstStyle/>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C</a:t>
            </a:r>
            <a:r>
              <a:rPr lang="vi-VN" sz="1800" dirty="0">
                <a:solidFill>
                  <a:schemeClr val="dk2"/>
                </a:solidFill>
                <a:latin typeface="Proxima Nova" panose="020B0604020202020204" charset="0"/>
                <a:ea typeface="Proxima Nova"/>
                <a:cs typeface="Courier New" panose="02070309020205020404" pitchFamily="49" charset="0"/>
              </a:rPr>
              <a:t>ó giá trị mặc định phụ thuộc vào kiểu dữ liệu</a:t>
            </a:r>
            <a:r>
              <a:rPr lang="en-US" sz="1800" dirty="0">
                <a:solidFill>
                  <a:schemeClr val="dk2"/>
                </a:solidFill>
                <a:latin typeface="Proxima Nova" panose="020B0604020202020204" charset="0"/>
                <a:ea typeface="Proxima Nova"/>
                <a:cs typeface="Courier New" panose="02070309020205020404" pitchFamily="49" charset="0"/>
              </a:rPr>
              <a:t>: </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a:t>
            </a:r>
            <a:r>
              <a:rPr lang="vi-VN" sz="1800" dirty="0">
                <a:solidFill>
                  <a:schemeClr val="dk2"/>
                </a:solidFill>
                <a:latin typeface="Proxima Nova" panose="020B0604020202020204" charset="0"/>
                <a:ea typeface="Proxima Nova"/>
                <a:cs typeface="Courier New" panose="02070309020205020404" pitchFamily="49" charset="0"/>
              </a:rPr>
              <a:t>iểu int, short, byte là 0, </a:t>
            </a:r>
            <a:endParaRPr lang="en-US"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a:t>
            </a:r>
            <a:r>
              <a:rPr lang="vi-VN" sz="1800" dirty="0">
                <a:solidFill>
                  <a:schemeClr val="dk2"/>
                </a:solidFill>
                <a:latin typeface="Proxima Nova" panose="020B0604020202020204" charset="0"/>
                <a:ea typeface="Proxima Nova"/>
                <a:cs typeface="Courier New" panose="02070309020205020404" pitchFamily="49" charset="0"/>
              </a:rPr>
              <a:t>iểu double là 0.0d, </a:t>
            </a:r>
            <a:endParaRPr lang="en-US"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Kiểu string </a:t>
            </a:r>
            <a:r>
              <a:rPr lang="en-US" sz="1800" dirty="0" err="1">
                <a:solidFill>
                  <a:schemeClr val="dk2"/>
                </a:solidFill>
                <a:latin typeface="Proxima Nova" panose="020B0604020202020204" charset="0"/>
                <a:ea typeface="Proxima Nova"/>
                <a:cs typeface="Courier New" panose="02070309020205020404" pitchFamily="49" charset="0"/>
              </a:rPr>
              <a:t>là</a:t>
            </a:r>
            <a:r>
              <a:rPr lang="en-US" sz="1800" dirty="0">
                <a:solidFill>
                  <a:schemeClr val="dk2"/>
                </a:solidFill>
                <a:latin typeface="Proxima Nova" panose="020B0604020202020204" charset="0"/>
                <a:ea typeface="Proxima Nova"/>
                <a:cs typeface="Courier New" panose="02070309020205020404" pitchFamily="49" charset="0"/>
              </a:rPr>
              <a:t> “ ”</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Kiểu </a:t>
            </a:r>
            <a:r>
              <a:rPr lang="en-US" sz="1800" dirty="0" err="1">
                <a:solidFill>
                  <a:schemeClr val="dk2"/>
                </a:solidFill>
                <a:latin typeface="Proxima Nova" panose="020B0604020202020204" charset="0"/>
                <a:ea typeface="Proxima Nova"/>
                <a:cs typeface="Courier New" panose="02070309020205020404" pitchFamily="49" charset="0"/>
              </a:rPr>
              <a:t>đối</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tượng</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là</a:t>
            </a:r>
            <a:r>
              <a:rPr lang="en-US" sz="1800" dirty="0">
                <a:solidFill>
                  <a:schemeClr val="dk2"/>
                </a:solidFill>
                <a:latin typeface="Proxima Nova" panose="020B0604020202020204" charset="0"/>
                <a:ea typeface="Proxima Nova"/>
                <a:cs typeface="Courier New" panose="02070309020205020404" pitchFamily="49" charset="0"/>
              </a:rPr>
              <a:t> null</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Kiểu logic </a:t>
            </a:r>
            <a:r>
              <a:rPr lang="en-US" sz="1800" dirty="0" err="1">
                <a:solidFill>
                  <a:schemeClr val="dk2"/>
                </a:solidFill>
                <a:latin typeface="Proxima Nova" panose="020B0604020202020204" charset="0"/>
                <a:ea typeface="Proxima Nova"/>
                <a:cs typeface="Courier New" panose="02070309020205020404" pitchFamily="49" charset="0"/>
              </a:rPr>
              <a:t>là</a:t>
            </a:r>
            <a:r>
              <a:rPr lang="en-US" sz="1800" dirty="0">
                <a:solidFill>
                  <a:schemeClr val="dk2"/>
                </a:solidFill>
                <a:latin typeface="Proxima Nova" panose="020B0604020202020204" charset="0"/>
                <a:ea typeface="Proxima Nova"/>
                <a:cs typeface="Courier New" panose="02070309020205020404" pitchFamily="49" charset="0"/>
              </a:rPr>
              <a:t> false</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a:t>
            </a:r>
            <a:r>
              <a:rPr lang="vi-VN" sz="1800" dirty="0">
                <a:solidFill>
                  <a:schemeClr val="dk2"/>
                </a:solidFill>
                <a:latin typeface="Proxima Nova" panose="020B0604020202020204" charset="0"/>
                <a:ea typeface="Proxima Nova"/>
                <a:cs typeface="Courier New" panose="02070309020205020404" pitchFamily="49" charset="0"/>
              </a:rPr>
              <a:t>hông cần khởi tạo giá trị cho biến </a:t>
            </a:r>
            <a:r>
              <a:rPr lang="en-US" sz="1800" dirty="0" err="1">
                <a:solidFill>
                  <a:schemeClr val="dk2"/>
                </a:solidFill>
                <a:latin typeface="Proxima Nova" panose="020B0604020202020204" charset="0"/>
                <a:ea typeface="Proxima Nova"/>
                <a:cs typeface="Courier New" panose="02070309020205020404" pitchFamily="49" charset="0"/>
              </a:rPr>
              <a:t>toàn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cục</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trước khi sử dụng.</a:t>
            </a:r>
            <a:endParaRPr lang="en-US"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C</a:t>
            </a:r>
            <a:r>
              <a:rPr lang="vi-VN" sz="1800" dirty="0">
                <a:solidFill>
                  <a:schemeClr val="dk2"/>
                </a:solidFill>
                <a:latin typeface="Proxima Nova" panose="020B0604020202020204" charset="0"/>
                <a:ea typeface="Proxima Nova"/>
                <a:cs typeface="Courier New" panose="02070309020205020404" pitchFamily="49" charset="0"/>
              </a:rPr>
              <a:t>ó thể gọi nó trực tiếp</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biến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toàn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cục</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bằng tên khi sử dụng ở </a:t>
            </a:r>
            <a:r>
              <a:rPr lang="en-US" sz="1800" dirty="0" err="1">
                <a:solidFill>
                  <a:schemeClr val="dk2"/>
                </a:solidFill>
                <a:latin typeface="Proxima Nova" panose="020B0604020202020204" charset="0"/>
                <a:ea typeface="Proxima Nova"/>
                <a:cs typeface="Courier New" panose="02070309020205020404" pitchFamily="49" charset="0"/>
              </a:rPr>
              <a:t>bất</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kỳ</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đâu</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bên trong </a:t>
            </a:r>
            <a:r>
              <a:rPr lang="en-US" sz="1800" dirty="0" err="1">
                <a:solidFill>
                  <a:schemeClr val="dk2"/>
                </a:solidFill>
                <a:latin typeface="Proxima Nova" panose="020B0604020202020204" charset="0"/>
                <a:ea typeface="Proxima Nova"/>
                <a:cs typeface="Courier New" panose="02070309020205020404" pitchFamily="49" charset="0"/>
              </a:rPr>
              <a:t>lớp</a:t>
            </a:r>
            <a:r>
              <a:rPr lang="vi-VN" sz="1800" dirty="0">
                <a:solidFill>
                  <a:schemeClr val="dk2"/>
                </a:solidFill>
                <a:latin typeface="Proxima Nova" panose="020B0604020202020204" charset="0"/>
                <a:ea typeface="Proxima Nova"/>
                <a:cs typeface="Courier New" panose="02070309020205020404" pitchFamily="49" charset="0"/>
              </a:rPr>
              <a:t>.</a:t>
            </a:r>
            <a:endParaRPr lang="en-US" sz="1800" dirty="0">
              <a:solidFill>
                <a:schemeClr val="dk2"/>
              </a:solidFill>
              <a:latin typeface="Proxima Nova" panose="020B0604020202020204" charset="0"/>
              <a:ea typeface="Proxima Nova"/>
              <a:cs typeface="Courier New" panose="02070309020205020404" pitchFamily="49" charset="0"/>
            </a:endParaRPr>
          </a:p>
        </p:txBody>
      </p:sp>
      <p:sp>
        <p:nvSpPr>
          <p:cNvPr id="3" name="Rectangle 2"/>
          <p:cNvSpPr/>
          <p:nvPr/>
        </p:nvSpPr>
        <p:spPr>
          <a:xfrm>
            <a:off x="133580" y="1309142"/>
            <a:ext cx="1558440" cy="424732"/>
          </a:xfrm>
          <a:prstGeom prst="rect">
            <a:avLst/>
          </a:prstGeom>
        </p:spPr>
        <p:txBody>
          <a:bodyPr wrap="none">
            <a:spAutoFit/>
          </a:bodyPr>
          <a:lstStyle/>
          <a:p>
            <a:pPr algn="just" eaLnBrk="0" fontAlgn="base" latinLnBrk="0"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rPr>
              <a:t>Biế</a:t>
            </a:r>
            <a:r>
              <a:rPr lang="en-US" sz="1800" dirty="0">
                <a:solidFill>
                  <a:schemeClr val="dk2"/>
                </a:solidFill>
                <a:latin typeface="Proxima Nova" panose="020B0604020202020204" charset="0"/>
                <a:ea typeface="Proxima Nova"/>
                <a:cs typeface="Courier New" panose="02070309020205020404" pitchFamily="49" charset="0"/>
              </a:rPr>
              <a:t>n</a:t>
            </a:r>
            <a:r>
              <a:rPr lang="vi-VN"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toàn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cục</a:t>
            </a:r>
            <a:endParaRPr lang="vi-VN" sz="1800" dirty="0">
              <a:solidFill>
                <a:schemeClr val="dk2"/>
              </a:solidFill>
              <a:latin typeface="Proxima Nova" panose="020B0604020202020204" charset="0"/>
              <a:ea typeface="Proxima Nova"/>
              <a:cs typeface="Courier New" panose="02070309020205020404" pitchFamily="49" charset="0"/>
            </a:endParaRPr>
          </a:p>
        </p:txBody>
      </p:sp>
      <p:pic>
        <p:nvPicPr>
          <p:cNvPr id="4" name="Picture 3"/>
          <p:cNvPicPr>
            <a:picLocks noChangeAspect="1"/>
          </p:cNvPicPr>
          <p:nvPr/>
        </p:nvPicPr>
        <p:blipFill>
          <a:blip r:embed="rId2"/>
          <a:stretch>
            <a:fillRect/>
          </a:stretch>
        </p:blipFill>
        <p:spPr>
          <a:xfrm>
            <a:off x="5799564" y="1365146"/>
            <a:ext cx="3160360" cy="3686267"/>
          </a:xfrm>
          <a:prstGeom prst="rect">
            <a:avLst/>
          </a:prstGeom>
          <a:ln>
            <a:solidFill>
              <a:schemeClr val="accent1"/>
            </a:solidFill>
          </a:ln>
        </p:spPr>
      </p:pic>
      <p:sp>
        <p:nvSpPr>
          <p:cNvPr id="8"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12872444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60" y="1535450"/>
            <a:ext cx="8930580" cy="2736198"/>
          </a:xfrm>
          <a:prstGeom prst="rect">
            <a:avLst/>
          </a:prstGeom>
        </p:spPr>
        <p:txBody>
          <a:bodyPr wrap="square">
            <a:spAutoFit/>
          </a:bodyPr>
          <a:lstStyle/>
          <a:p>
            <a:pPr algn="just" eaLnBrk="0" fontAlgn="base" hangingPunct="0">
              <a:lnSpc>
                <a:spcPct val="120000"/>
              </a:lnSpc>
              <a:spcBef>
                <a:spcPct val="0"/>
              </a:spcBef>
              <a:spcAft>
                <a:spcPct val="0"/>
              </a:spcAft>
            </a:pPr>
            <a:r>
              <a:rPr lang="en-US" sz="1200" dirty="0">
                <a:solidFill>
                  <a:prstClr val="black"/>
                </a:solidFill>
                <a:latin typeface="Courier New" panose="02070309020205020404" pitchFamily="49" charset="0"/>
                <a:cs typeface="Courier New" panose="02070309020205020404" pitchFamily="49" charset="0"/>
              </a:rPr>
              <a:t>- </a:t>
            </a:r>
            <a:r>
              <a:rPr lang="en-US" sz="1800" dirty="0">
                <a:solidFill>
                  <a:schemeClr val="dk2"/>
                </a:solidFill>
                <a:latin typeface="Proxima Nova" panose="020B0604020202020204" charset="0"/>
                <a:ea typeface="Proxima Nova"/>
                <a:cs typeface="Courier New" panose="02070309020205020404" pitchFamily="49" charset="0"/>
              </a:rPr>
              <a:t>Đ</a:t>
            </a:r>
            <a:r>
              <a:rPr lang="vi-VN" sz="1800" dirty="0">
                <a:solidFill>
                  <a:schemeClr val="dk2"/>
                </a:solidFill>
                <a:latin typeface="Proxima Nova" panose="020B0604020202020204" charset="0"/>
                <a:ea typeface="Proxima Nova"/>
                <a:cs typeface="Courier New" panose="02070309020205020404" pitchFamily="49" charset="0"/>
              </a:rPr>
              <a:t>ược khai báo bên trong lớp. </a:t>
            </a:r>
            <a:endParaRPr lang="en-US"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K</a:t>
            </a:r>
            <a:r>
              <a:rPr lang="vi-VN" sz="1800" dirty="0">
                <a:solidFill>
                  <a:schemeClr val="dk2"/>
                </a:solidFill>
                <a:latin typeface="Proxima Nova" panose="020B0604020202020204" charset="0"/>
                <a:ea typeface="Proxima Nova"/>
                <a:cs typeface="Courier New" panose="02070309020205020404" pitchFamily="49" charset="0"/>
              </a:rPr>
              <a:t>hông nằm trong bất kì phương thức, hàm tạo hay khối lệnh nào cả.</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Được</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gan</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giá</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trị</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mặc</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định</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khi</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khởi tạo nếu không gán giá trị</a:t>
            </a:r>
            <a:endParaRPr lang="en-US" sz="1800" dirty="0">
              <a:solidFill>
                <a:schemeClr val="dk2"/>
              </a:solidFill>
              <a:latin typeface="Proxima Nova" panose="020B0604020202020204" charset="0"/>
              <a:ea typeface="Proxima Nova"/>
              <a:cs typeface="Courier New" panose="02070309020205020404" pitchFamily="49" charset="0"/>
            </a:endParaRP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Đ</a:t>
            </a:r>
            <a:r>
              <a:rPr lang="vi-VN" sz="1800" dirty="0">
                <a:solidFill>
                  <a:schemeClr val="dk2"/>
                </a:solidFill>
                <a:latin typeface="Proxima Nova" panose="020B0604020202020204" charset="0"/>
                <a:ea typeface="Proxima Nova"/>
                <a:cs typeface="Courier New" panose="02070309020205020404" pitchFamily="49" charset="0"/>
              </a:rPr>
              <a:t>ược sử dụng trong bất kì phương thức, hàm tạo,</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hay khối lệnh nào thuộc lớp chứa nó.</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Đ</a:t>
            </a:r>
            <a:r>
              <a:rPr lang="vi-VN" sz="1800" dirty="0">
                <a:solidFill>
                  <a:schemeClr val="dk2"/>
                </a:solidFill>
                <a:latin typeface="Proxima Nova" panose="020B0604020202020204" charset="0"/>
                <a:ea typeface="Proxima Nova"/>
                <a:cs typeface="Courier New" panose="02070309020205020404" pitchFamily="49" charset="0"/>
              </a:rPr>
              <a:t>ược tạo khi chương trình chạy và chỉ bị hủy khi chương trình dừng.</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Thường</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dùng</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để</a:t>
            </a:r>
            <a:r>
              <a:rPr lang="vi-VN" sz="1800" dirty="0">
                <a:solidFill>
                  <a:schemeClr val="dk2"/>
                </a:solidFill>
                <a:latin typeface="Proxima Nova" panose="020B0604020202020204" charset="0"/>
                <a:ea typeface="Proxima Nova"/>
                <a:cs typeface="Courier New" panose="02070309020205020404" pitchFamily="49" charset="0"/>
              </a:rPr>
              <a:t> khai báo các biến hằng.</a:t>
            </a:r>
          </a:p>
          <a:p>
            <a:pPr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Nếu biến </a:t>
            </a:r>
            <a:r>
              <a:rPr lang="en-US" sz="1800" dirty="0" err="1">
                <a:solidFill>
                  <a:schemeClr val="dk2"/>
                </a:solidFill>
                <a:latin typeface="Proxima Nova" panose="020B0604020202020204" charset="0"/>
                <a:ea typeface="Proxima Nova"/>
                <a:cs typeface="Courier New" panose="02070309020205020404" pitchFamily="49" charset="0"/>
              </a:rPr>
              <a:t>tĩnh</a:t>
            </a: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cùng tên với biến cục bộ thì phương thức, hàm tạo hay khối lệnh sẽ ưu tiên sử dụng biến cục bộ trước.</a:t>
            </a:r>
          </a:p>
        </p:txBody>
      </p:sp>
      <p:sp>
        <p:nvSpPr>
          <p:cNvPr id="3" name="Rectangle 2"/>
          <p:cNvSpPr/>
          <p:nvPr/>
        </p:nvSpPr>
        <p:spPr>
          <a:xfrm>
            <a:off x="94718" y="1198270"/>
            <a:ext cx="1069524" cy="424732"/>
          </a:xfrm>
          <a:prstGeom prst="rect">
            <a:avLst/>
          </a:prstGeom>
        </p:spPr>
        <p:txBody>
          <a:bodyPr wrap="none">
            <a:spAutoFit/>
          </a:bodyPr>
          <a:lstStyle/>
          <a:p>
            <a:pPr algn="just" eaLnBrk="0" fontAlgn="base"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rPr>
              <a:t>Biế</a:t>
            </a:r>
            <a:r>
              <a:rPr lang="en-US" sz="1800" dirty="0">
                <a:solidFill>
                  <a:schemeClr val="dk2"/>
                </a:solidFill>
                <a:latin typeface="Proxima Nova" panose="020B0604020202020204" charset="0"/>
                <a:ea typeface="Proxima Nova"/>
                <a:cs typeface="Courier New" panose="02070309020205020404" pitchFamily="49" charset="0"/>
              </a:rPr>
              <a:t>n</a:t>
            </a:r>
            <a:r>
              <a:rPr lang="vi-VN"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tĩnh</a:t>
            </a:r>
            <a:endParaRPr lang="vi-VN" sz="1800" dirty="0">
              <a:solidFill>
                <a:schemeClr val="dk2"/>
              </a:solidFill>
              <a:latin typeface="Proxima Nova" panose="020B0604020202020204" charset="0"/>
              <a:ea typeface="Proxima Nova"/>
              <a:cs typeface="Courier New" panose="02070309020205020404" pitchFamily="49" charset="0"/>
            </a:endParaRPr>
          </a:p>
        </p:txBody>
      </p:sp>
      <p:sp>
        <p:nvSpPr>
          <p:cNvPr id="6" name="Rectangle 5"/>
          <p:cNvSpPr/>
          <p:nvPr/>
        </p:nvSpPr>
        <p:spPr>
          <a:xfrm>
            <a:off x="451485" y="4555160"/>
            <a:ext cx="6772276" cy="410882"/>
          </a:xfrm>
          <a:prstGeom prst="rect">
            <a:avLst/>
          </a:prstGeom>
        </p:spPr>
        <p:txBody>
          <a:bodyPr wrap="square">
            <a:spAutoFit/>
          </a:bodyPr>
          <a:lstStyle/>
          <a:p>
            <a:pPr eaLnBrk="0" fontAlgn="base" latinLnBrk="0" hangingPunct="0">
              <a:lnSpc>
                <a:spcPct val="120000"/>
              </a:lnSpc>
              <a:spcBef>
                <a:spcPct val="0"/>
              </a:spcBef>
              <a:spcAft>
                <a:spcPct val="0"/>
              </a:spcAft>
            </a:pPr>
            <a:r>
              <a:rPr lang="en-US" sz="1800" b="1" dirty="0" err="1">
                <a:solidFill>
                  <a:prstClr val="black"/>
                </a:solidFill>
                <a:latin typeface="Courier New" panose="02070309020205020404" pitchFamily="49" charset="0"/>
                <a:cs typeface="Courier New" panose="02070309020205020404" pitchFamily="49" charset="0"/>
              </a:rPr>
              <a:t>Cú</a:t>
            </a:r>
            <a:r>
              <a:rPr lang="en-US" sz="1800" b="1" dirty="0">
                <a:solidFill>
                  <a:prstClr val="black"/>
                </a:solidFill>
                <a:latin typeface="Courier New" panose="02070309020205020404" pitchFamily="49" charset="0"/>
                <a:cs typeface="Courier New" panose="02070309020205020404" pitchFamily="49" charset="0"/>
              </a:rPr>
              <a:t> </a:t>
            </a:r>
            <a:r>
              <a:rPr lang="en-US" sz="1800" b="1" dirty="0" err="1">
                <a:solidFill>
                  <a:prstClr val="black"/>
                </a:solidFill>
                <a:latin typeface="Courier New" panose="02070309020205020404" pitchFamily="49" charset="0"/>
                <a:cs typeface="Courier New" panose="02070309020205020404" pitchFamily="49" charset="0"/>
              </a:rPr>
              <a:t>pháp</a:t>
            </a:r>
            <a:r>
              <a:rPr lang="en-US" sz="1800" b="1" dirty="0">
                <a:solidFill>
                  <a:prstClr val="black"/>
                </a:solidFill>
                <a:latin typeface="Courier New" panose="02070309020205020404" pitchFamily="49" charset="0"/>
                <a:cs typeface="Courier New" panose="02070309020205020404" pitchFamily="49" charset="0"/>
              </a:rPr>
              <a:t>:     </a:t>
            </a:r>
            <a:r>
              <a:rPr lang="en-US" sz="1800" b="1" dirty="0" err="1">
                <a:solidFill>
                  <a:prstClr val="black"/>
                </a:solidFill>
                <a:latin typeface="Courier New" panose="02070309020205020404" pitchFamily="49" charset="0"/>
                <a:cs typeface="Courier New" panose="02070309020205020404" pitchFamily="49" charset="0"/>
              </a:rPr>
              <a:t>phamvi</a:t>
            </a:r>
            <a:r>
              <a:rPr lang="en-US" sz="1800" b="1" dirty="0">
                <a:solidFill>
                  <a:prstClr val="black"/>
                </a:solidFill>
                <a:latin typeface="Courier New" panose="02070309020205020404" pitchFamily="49" charset="0"/>
                <a:cs typeface="Courier New" panose="02070309020205020404" pitchFamily="49" charset="0"/>
              </a:rPr>
              <a:t> </a:t>
            </a:r>
            <a:r>
              <a:rPr lang="en-US" sz="1800" dirty="0">
                <a:solidFill>
                  <a:prstClr val="black"/>
                </a:solidFill>
                <a:latin typeface="Courier New" panose="02070309020205020404" pitchFamily="49" charset="0"/>
                <a:cs typeface="Courier New" panose="02070309020205020404" pitchFamily="49" charset="0"/>
              </a:rPr>
              <a:t>static  </a:t>
            </a:r>
            <a:r>
              <a:rPr lang="en-US" sz="1800" b="1" dirty="0" err="1">
                <a:solidFill>
                  <a:srgbClr val="0000FF"/>
                </a:solidFill>
                <a:latin typeface="Courier New" panose="02070309020205020404" pitchFamily="49" charset="0"/>
                <a:cs typeface="Courier New" panose="02070309020205020404" pitchFamily="49" charset="0"/>
              </a:rPr>
              <a:t>KieuDulieu</a:t>
            </a:r>
            <a:r>
              <a:rPr lang="en-US" sz="1800" dirty="0">
                <a:solidFill>
                  <a:srgbClr val="0000FF"/>
                </a:solidFill>
                <a:latin typeface="Courier New" panose="02070309020205020404" pitchFamily="49" charset="0"/>
                <a:cs typeface="Courier New" panose="02070309020205020404" pitchFamily="49" charset="0"/>
              </a:rPr>
              <a:t> </a:t>
            </a:r>
            <a:r>
              <a:rPr lang="en-US" sz="1800" dirty="0" err="1">
                <a:solidFill>
                  <a:srgbClr val="FF0000"/>
                </a:solidFill>
                <a:latin typeface="Courier New" panose="02070309020205020404" pitchFamily="49" charset="0"/>
                <a:cs typeface="Courier New" panose="02070309020205020404" pitchFamily="49" charset="0"/>
              </a:rPr>
              <a:t>tenBien</a:t>
            </a:r>
            <a:r>
              <a:rPr lang="en-US" sz="1800" dirty="0">
                <a:solidFill>
                  <a:prstClr val="black"/>
                </a:solidFill>
                <a:latin typeface="Courier New" panose="02070309020205020404" pitchFamily="49" charset="0"/>
                <a:cs typeface="Courier New" panose="02070309020205020404" pitchFamily="49" charset="0"/>
              </a:rPr>
              <a:t>;</a:t>
            </a:r>
            <a:endParaRPr lang="en-US" sz="2000" dirty="0">
              <a:solidFill>
                <a:prstClr val="black"/>
              </a:solidFill>
              <a:latin typeface="Courier New" panose="02070309020205020404" pitchFamily="49" charset="0"/>
              <a:cs typeface="Courier New" panose="02070309020205020404" pitchFamily="49" charset="0"/>
            </a:endParaRPr>
          </a:p>
        </p:txBody>
      </p:sp>
      <p:sp>
        <p:nvSpPr>
          <p:cNvPr id="8"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109018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68266" y="1382347"/>
            <a:ext cx="1069524" cy="424732"/>
          </a:xfrm>
          <a:prstGeom prst="rect">
            <a:avLst/>
          </a:prstGeom>
        </p:spPr>
        <p:txBody>
          <a:bodyPr wrap="none">
            <a:spAutoFit/>
          </a:bodyPr>
          <a:lstStyle/>
          <a:p>
            <a:pPr algn="just" eaLnBrk="0" fontAlgn="base" hangingPunct="0">
              <a:lnSpc>
                <a:spcPct val="120000"/>
              </a:lnSpc>
              <a:spcBef>
                <a:spcPct val="0"/>
              </a:spcBef>
              <a:spcAft>
                <a:spcPct val="0"/>
              </a:spcAft>
            </a:pPr>
            <a:r>
              <a:rPr lang="vi-VN" sz="1800" dirty="0">
                <a:solidFill>
                  <a:schemeClr val="dk2"/>
                </a:solidFill>
                <a:latin typeface="Proxima Nova" panose="020B0604020202020204" charset="0"/>
                <a:ea typeface="Proxima Nova"/>
                <a:cs typeface="Courier New" panose="02070309020205020404" pitchFamily="49" charset="0"/>
              </a:rPr>
              <a:t>Biế</a:t>
            </a:r>
            <a:r>
              <a:rPr lang="en-US" sz="1800" dirty="0">
                <a:solidFill>
                  <a:schemeClr val="dk2"/>
                </a:solidFill>
                <a:latin typeface="Proxima Nova" panose="020B0604020202020204" charset="0"/>
                <a:ea typeface="Proxima Nova"/>
                <a:cs typeface="Courier New" panose="02070309020205020404" pitchFamily="49" charset="0"/>
              </a:rPr>
              <a:t>n</a:t>
            </a:r>
            <a:r>
              <a:rPr lang="vi-VN"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tĩnh</a:t>
            </a:r>
            <a:endParaRPr lang="vi-VN" sz="1800" dirty="0">
              <a:solidFill>
                <a:schemeClr val="dk2"/>
              </a:solidFill>
              <a:latin typeface="Proxima Nova" panose="020B0604020202020204" charset="0"/>
              <a:ea typeface="Proxima Nova"/>
              <a:cs typeface="Courier New" panose="02070309020205020404" pitchFamily="49" charset="0"/>
            </a:endParaRPr>
          </a:p>
        </p:txBody>
      </p:sp>
      <p:sp>
        <p:nvSpPr>
          <p:cNvPr id="6" name="Rectangle 5"/>
          <p:cNvSpPr/>
          <p:nvPr/>
        </p:nvSpPr>
        <p:spPr>
          <a:xfrm>
            <a:off x="367188" y="1842440"/>
            <a:ext cx="6772276" cy="424732"/>
          </a:xfrm>
          <a:prstGeom prst="rect">
            <a:avLst/>
          </a:prstGeom>
        </p:spPr>
        <p:txBody>
          <a:bodyPr wrap="square">
            <a:spAutoFit/>
          </a:bodyPr>
          <a:lstStyle/>
          <a:p>
            <a:pPr eaLnBrk="0" fontAlgn="base" latinLnBrk="0" hangingPunct="0">
              <a:lnSpc>
                <a:spcPct val="120000"/>
              </a:lnSpc>
              <a:spcBef>
                <a:spcPct val="0"/>
              </a:spcBef>
              <a:spcAft>
                <a:spcPct val="0"/>
              </a:spcAft>
            </a:pPr>
            <a:r>
              <a:rPr lang="en-US" sz="1800" dirty="0" err="1">
                <a:solidFill>
                  <a:schemeClr val="dk2"/>
                </a:solidFill>
                <a:latin typeface="Proxima Nova" panose="020B0604020202020204" charset="0"/>
                <a:ea typeface="Proxima Nova"/>
                <a:cs typeface="Courier New" panose="02070309020205020404" pitchFamily="49" charset="0"/>
              </a:rPr>
              <a:t>Cú</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pháp</a:t>
            </a:r>
            <a:r>
              <a:rPr lang="en-US" sz="1800" dirty="0">
                <a:solidFill>
                  <a:schemeClr val="dk2"/>
                </a:solidFill>
                <a:latin typeface="Proxima Nova" panose="020B0604020202020204" charset="0"/>
                <a:ea typeface="Proxima Nova"/>
                <a:cs typeface="Courier New" panose="02070309020205020404" pitchFamily="49" charset="0"/>
              </a:rPr>
              <a:t>:     </a:t>
            </a:r>
            <a:r>
              <a:rPr lang="en-US" sz="1600" b="1" dirty="0" err="1">
                <a:solidFill>
                  <a:srgbClr val="00B050"/>
                </a:solidFill>
                <a:latin typeface="Courier New" panose="02070309020205020404" pitchFamily="49" charset="0"/>
                <a:cs typeface="Courier New" panose="02070309020205020404" pitchFamily="49" charset="0"/>
              </a:rPr>
              <a:t>phamvi</a:t>
            </a:r>
            <a:r>
              <a:rPr lang="en-US" sz="1600" b="1" dirty="0">
                <a:solidFill>
                  <a:srgbClr val="00B050"/>
                </a:solidFill>
                <a:latin typeface="Courier New" panose="02070309020205020404" pitchFamily="49" charset="0"/>
                <a:cs typeface="Courier New" panose="02070309020205020404" pitchFamily="49" charset="0"/>
              </a:rPr>
              <a:t>  </a:t>
            </a:r>
            <a:r>
              <a:rPr lang="en-US" sz="1600" dirty="0">
                <a:solidFill>
                  <a:prstClr val="black"/>
                </a:solidFill>
                <a:latin typeface="Courier New" panose="02070309020205020404" pitchFamily="49" charset="0"/>
                <a:cs typeface="Courier New" panose="02070309020205020404" pitchFamily="49" charset="0"/>
              </a:rPr>
              <a:t>static  </a:t>
            </a:r>
            <a:r>
              <a:rPr lang="en-US" sz="1600" b="1" dirty="0" err="1">
                <a:solidFill>
                  <a:srgbClr val="0000FF"/>
                </a:solidFill>
                <a:latin typeface="Courier New" panose="02070309020205020404" pitchFamily="49" charset="0"/>
                <a:cs typeface="Courier New" panose="02070309020205020404" pitchFamily="49" charset="0"/>
              </a:rPr>
              <a:t>KieuDulieu</a:t>
            </a:r>
            <a:r>
              <a:rPr lang="en-US" sz="1600" dirty="0">
                <a:solidFill>
                  <a:srgbClr val="0000FF"/>
                </a:solidFill>
                <a:latin typeface="Courier New" panose="02070309020205020404" pitchFamily="49" charset="0"/>
                <a:cs typeface="Courier New" panose="02070309020205020404" pitchFamily="49" charset="0"/>
              </a:rPr>
              <a:t> </a:t>
            </a:r>
            <a:r>
              <a:rPr lang="en-US" sz="1600" dirty="0" err="1">
                <a:solidFill>
                  <a:srgbClr val="FF0000"/>
                </a:solidFill>
                <a:latin typeface="Courier New" panose="02070309020205020404" pitchFamily="49" charset="0"/>
                <a:cs typeface="Courier New" panose="02070309020205020404" pitchFamily="49" charset="0"/>
              </a:rPr>
              <a:t>tenBien</a:t>
            </a:r>
            <a:r>
              <a:rPr lang="en-US" sz="1600" dirty="0">
                <a:solidFill>
                  <a:prstClr val="black"/>
                </a:solidFill>
                <a:latin typeface="Courier New" panose="02070309020205020404" pitchFamily="49" charset="0"/>
                <a:cs typeface="Courier New" panose="02070309020205020404" pitchFamily="49" charset="0"/>
              </a:rPr>
              <a:t>;</a:t>
            </a:r>
            <a:endParaRPr lang="en-US" sz="1800" dirty="0">
              <a:solidFill>
                <a:prstClr val="black"/>
              </a:solidFill>
              <a:latin typeface="Courier New" panose="02070309020205020404" pitchFamily="49" charset="0"/>
              <a:cs typeface="Courier New" panose="02070309020205020404" pitchFamily="49" charset="0"/>
            </a:endParaRPr>
          </a:p>
        </p:txBody>
      </p:sp>
      <p:pic>
        <p:nvPicPr>
          <p:cNvPr id="4" name="Picture 3"/>
          <p:cNvPicPr>
            <a:picLocks noChangeAspect="1"/>
          </p:cNvPicPr>
          <p:nvPr/>
        </p:nvPicPr>
        <p:blipFill>
          <a:blip r:embed="rId2"/>
          <a:stretch>
            <a:fillRect/>
          </a:stretch>
        </p:blipFill>
        <p:spPr>
          <a:xfrm>
            <a:off x="1390052" y="2375013"/>
            <a:ext cx="6700824" cy="2517027"/>
          </a:xfrm>
          <a:prstGeom prst="rect">
            <a:avLst/>
          </a:prstGeom>
          <a:ln>
            <a:solidFill>
              <a:schemeClr val="accent1"/>
            </a:solidFill>
          </a:ln>
        </p:spPr>
      </p:pic>
      <p:sp>
        <p:nvSpPr>
          <p:cNvPr id="8"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Biến</a:t>
            </a:r>
            <a:endParaRPr lang="en-US" altLang="en-US" sz="2700" dirty="0"/>
          </a:p>
        </p:txBody>
      </p:sp>
    </p:spTree>
    <p:extLst>
      <p:ext uri="{BB962C8B-B14F-4D97-AF65-F5344CB8AC3E}">
        <p14:creationId xmlns:p14="http://schemas.microsoft.com/office/powerpoint/2010/main" val="339702724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3" name="Rectangle 2"/>
          <p:cNvSpPr>
            <a:spLocks noGrp="1" noChangeArrowheads="1"/>
          </p:cNvSpPr>
          <p:nvPr>
            <p:ph type="title"/>
          </p:nvPr>
        </p:nvSpPr>
        <p:spPr>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Chuyển</a:t>
            </a:r>
            <a:r>
              <a:rPr lang="en-US" altLang="en-US" sz="2700" dirty="0" smtClean="0"/>
              <a:t> </a:t>
            </a:r>
            <a:r>
              <a:rPr lang="en-US" altLang="en-US" sz="2700" dirty="0" err="1" smtClean="0"/>
              <a:t>đổi</a:t>
            </a:r>
            <a:r>
              <a:rPr lang="en-US" altLang="en-US" sz="2700" dirty="0" smtClean="0"/>
              <a:t> </a:t>
            </a:r>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r>
              <a:rPr lang="en-US" altLang="en-US" sz="2700" dirty="0" smtClean="0"/>
              <a:t> </a:t>
            </a:r>
            <a:endParaRPr lang="en-US" altLang="en-US" sz="2700" dirty="0"/>
          </a:p>
        </p:txBody>
      </p:sp>
      <p:sp>
        <p:nvSpPr>
          <p:cNvPr id="37894"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normAutofit/>
          </a:bodyPr>
          <a:lstStyle/>
          <a:p>
            <a:pPr eaLnBrk="1" hangingPunct="1"/>
            <a:r>
              <a:rPr lang="en-US" altLang="en-US" sz="2000" dirty="0" err="1"/>
              <a:t>Dùng</a:t>
            </a:r>
            <a:r>
              <a:rPr lang="en-US" altLang="en-US" sz="2000" dirty="0"/>
              <a:t> </a:t>
            </a:r>
            <a:r>
              <a:rPr lang="en-US" altLang="en-US" sz="2000" dirty="0" err="1"/>
              <a:t>để</a:t>
            </a:r>
            <a:r>
              <a:rPr lang="en-US" altLang="en-US" sz="2000" dirty="0"/>
              <a:t> </a:t>
            </a:r>
            <a:r>
              <a:rPr lang="en-US" altLang="en-US" sz="2000" dirty="0" err="1"/>
              <a:t>chuyển</a:t>
            </a:r>
            <a:r>
              <a:rPr lang="en-US" altLang="en-US" sz="2000" dirty="0"/>
              <a:t> </a:t>
            </a:r>
            <a:r>
              <a:rPr lang="en-US" altLang="en-US" sz="2000" dirty="0" err="1"/>
              <a:t>từ</a:t>
            </a:r>
            <a:r>
              <a:rPr lang="en-US" altLang="en-US" sz="2000" dirty="0"/>
              <a:t> </a:t>
            </a:r>
            <a:r>
              <a:rPr lang="en-US" altLang="en-US" sz="2000" dirty="0" err="1"/>
              <a:t>một</a:t>
            </a:r>
            <a:r>
              <a:rPr lang="en-US" altLang="en-US" sz="2000" dirty="0"/>
              <a:t> kiểu </a:t>
            </a:r>
            <a:r>
              <a:rPr lang="en-US" altLang="en-US" sz="2000" dirty="0" err="1"/>
              <a:t>dữ</a:t>
            </a:r>
            <a:r>
              <a:rPr lang="en-US" altLang="en-US" sz="2000" dirty="0"/>
              <a:t> </a:t>
            </a:r>
            <a:r>
              <a:rPr lang="en-US" altLang="en-US" sz="2000" dirty="0" err="1"/>
              <a:t>liệu</a:t>
            </a:r>
            <a:r>
              <a:rPr lang="en-US" altLang="en-US" sz="2000" dirty="0"/>
              <a:t> </a:t>
            </a:r>
            <a:r>
              <a:rPr lang="en-US" altLang="en-US" sz="2000" dirty="0" err="1"/>
              <a:t>này</a:t>
            </a:r>
            <a:r>
              <a:rPr lang="en-US" altLang="en-US" sz="2000" dirty="0"/>
              <a:t> sang kiểu </a:t>
            </a:r>
            <a:r>
              <a:rPr lang="en-US" altLang="en-US" sz="2000" dirty="0" err="1"/>
              <a:t>dữ</a:t>
            </a:r>
            <a:r>
              <a:rPr lang="en-US" altLang="en-US" sz="2000" dirty="0"/>
              <a:t> </a:t>
            </a:r>
            <a:r>
              <a:rPr lang="en-US" altLang="en-US" sz="2000" dirty="0" err="1"/>
              <a:t>liệu</a:t>
            </a:r>
            <a:r>
              <a:rPr lang="en-US" altLang="en-US" sz="2000" dirty="0"/>
              <a:t> </a:t>
            </a:r>
            <a:r>
              <a:rPr lang="en-US" altLang="en-US" sz="2000" dirty="0" err="1"/>
              <a:t>khác</a:t>
            </a:r>
            <a:endParaRPr lang="en-US" altLang="en-US" sz="2000" dirty="0"/>
          </a:p>
          <a:p>
            <a:pPr eaLnBrk="1" hangingPunct="1"/>
            <a:r>
              <a:rPr lang="en-US" altLang="en-US" sz="2000" dirty="0"/>
              <a:t>Có 2 </a:t>
            </a:r>
            <a:r>
              <a:rPr lang="en-US" altLang="en-US" sz="2000" dirty="0" err="1"/>
              <a:t>dạng</a:t>
            </a:r>
            <a:r>
              <a:rPr lang="en-US" altLang="en-US" sz="2000" dirty="0"/>
              <a:t> </a:t>
            </a:r>
            <a:r>
              <a:rPr lang="en-US" altLang="en-US" sz="2000" dirty="0" err="1"/>
              <a:t>ép</a:t>
            </a:r>
            <a:r>
              <a:rPr lang="en-US" altLang="en-US" sz="2000" dirty="0"/>
              <a:t> kiểu:</a:t>
            </a:r>
          </a:p>
          <a:p>
            <a:pPr lvl="1" eaLnBrk="1" hangingPunct="1"/>
            <a:r>
              <a:rPr lang="en-US" altLang="en-US" sz="1600" dirty="0" err="1"/>
              <a:t>Ép</a:t>
            </a:r>
            <a:r>
              <a:rPr lang="en-US" altLang="en-US" sz="1600" dirty="0"/>
              <a:t> kiểu </a:t>
            </a:r>
            <a:r>
              <a:rPr lang="en-US" altLang="en-US" sz="1600" dirty="0" err="1"/>
              <a:t>ngầm</a:t>
            </a:r>
            <a:r>
              <a:rPr lang="en-US" altLang="en-US" sz="1600" dirty="0"/>
              <a:t> </a:t>
            </a:r>
            <a:r>
              <a:rPr lang="en-US" altLang="en-US" sz="1600" dirty="0" err="1"/>
              <a:t>định</a:t>
            </a:r>
            <a:endParaRPr lang="en-US" altLang="en-US" sz="1600" dirty="0"/>
          </a:p>
          <a:p>
            <a:pPr lvl="1" eaLnBrk="1" hangingPunct="1"/>
            <a:r>
              <a:rPr lang="en-US" altLang="en-US" sz="1600" dirty="0" err="1"/>
              <a:t>Ép</a:t>
            </a:r>
            <a:r>
              <a:rPr lang="en-US" altLang="en-US" sz="1600" dirty="0"/>
              <a:t> kiểu </a:t>
            </a:r>
            <a:r>
              <a:rPr lang="en-US" altLang="en-US" sz="1600" dirty="0" err="1"/>
              <a:t>tường</a:t>
            </a:r>
            <a:r>
              <a:rPr lang="en-US" altLang="en-US" sz="1600" dirty="0"/>
              <a:t> minh</a:t>
            </a:r>
          </a:p>
        </p:txBody>
      </p:sp>
    </p:spTree>
    <p:extLst>
      <p:ext uri="{BB962C8B-B14F-4D97-AF65-F5344CB8AC3E}">
        <p14:creationId xmlns:p14="http://schemas.microsoft.com/office/powerpoint/2010/main" val="40527865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14303" b="6878"/>
          <a:stretch/>
        </p:blipFill>
        <p:spPr>
          <a:xfrm>
            <a:off x="2060121" y="2196475"/>
            <a:ext cx="6615113" cy="2947025"/>
          </a:xfrm>
          <a:prstGeom prst="rect">
            <a:avLst/>
          </a:prstGeom>
        </p:spPr>
      </p:pic>
      <p:sp>
        <p:nvSpPr>
          <p:cNvPr id="3" name="Rectangle 2"/>
          <p:cNvSpPr/>
          <p:nvPr/>
        </p:nvSpPr>
        <p:spPr>
          <a:xfrm>
            <a:off x="34482" y="1224281"/>
            <a:ext cx="2143536" cy="424732"/>
          </a:xfrm>
          <a:prstGeom prst="rect">
            <a:avLst/>
          </a:prstGeom>
        </p:spPr>
        <p:txBody>
          <a:bodyPr wrap="none">
            <a:spAutoFit/>
          </a:bodyPr>
          <a:lstStyle/>
          <a:p>
            <a:pPr marL="85725" lvl="1" algn="just" eaLnBrk="0" fontAlgn="base" hangingPunct="0">
              <a:lnSpc>
                <a:spcPct val="120000"/>
              </a:lnSpc>
              <a:spcBef>
                <a:spcPct val="0"/>
              </a:spcBef>
              <a:spcAft>
                <a:spcPct val="0"/>
              </a:spcAft>
            </a:pPr>
            <a:r>
              <a:rPr lang="en-US" altLang="en-US" sz="1800" dirty="0" err="1">
                <a:solidFill>
                  <a:prstClr val="black"/>
                </a:solidFill>
                <a:latin typeface="Proxima Nova" panose="020B0604020202020204" charset="0"/>
                <a:cs typeface="Courier New" panose="02070309020205020404" pitchFamily="49" charset="0"/>
              </a:rPr>
              <a:t>Ép</a:t>
            </a:r>
            <a:r>
              <a:rPr lang="en-US" altLang="en-US" sz="1800" dirty="0">
                <a:solidFill>
                  <a:prstClr val="black"/>
                </a:solidFill>
                <a:latin typeface="Proxima Nova" panose="020B0604020202020204" charset="0"/>
                <a:cs typeface="Courier New" panose="02070309020205020404" pitchFamily="49" charset="0"/>
              </a:rPr>
              <a:t> kiểu </a:t>
            </a:r>
            <a:r>
              <a:rPr lang="en-US" altLang="en-US" sz="1800" dirty="0" err="1">
                <a:solidFill>
                  <a:prstClr val="black"/>
                </a:solidFill>
                <a:latin typeface="Proxima Nova" panose="020B0604020202020204" charset="0"/>
                <a:cs typeface="Courier New" panose="02070309020205020404" pitchFamily="49" charset="0"/>
              </a:rPr>
              <a:t>ngầm</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định</a:t>
            </a:r>
            <a:endParaRPr lang="en-US" altLang="en-US" sz="1800" dirty="0">
              <a:solidFill>
                <a:prstClr val="black"/>
              </a:solidFill>
              <a:latin typeface="Proxima Nova" panose="020B0604020202020204" charset="0"/>
              <a:cs typeface="Courier New" panose="02070309020205020404" pitchFamily="49" charset="0"/>
            </a:endParaRPr>
          </a:p>
        </p:txBody>
      </p:sp>
      <p:sp>
        <p:nvSpPr>
          <p:cNvPr id="5" name="Rectangle 4"/>
          <p:cNvSpPr/>
          <p:nvPr/>
        </p:nvSpPr>
        <p:spPr>
          <a:xfrm>
            <a:off x="146473" y="1646503"/>
            <a:ext cx="3782059" cy="1089529"/>
          </a:xfrm>
          <a:prstGeom prst="rect">
            <a:avLst/>
          </a:prstGeom>
        </p:spPr>
        <p:txBody>
          <a:bodyPr wrap="square">
            <a:spAutoFit/>
          </a:bodyPr>
          <a:lstStyle/>
          <a:p>
            <a:pPr algn="just" eaLnBrk="0" fontAlgn="base" hangingPunct="0">
              <a:lnSpc>
                <a:spcPct val="120000"/>
              </a:lnSpc>
              <a:spcBef>
                <a:spcPct val="0"/>
              </a:spcBef>
              <a:spcAft>
                <a:spcPct val="0"/>
              </a:spcAft>
            </a:pPr>
            <a:r>
              <a:rPr lang="en-US" altLang="en-US" sz="1800" dirty="0" err="1">
                <a:solidFill>
                  <a:prstClr val="black"/>
                </a:solidFill>
                <a:latin typeface="Proxima Nova" panose="020B0604020202020204" charset="0"/>
                <a:cs typeface="Courier New" panose="02070309020205020404" pitchFamily="49" charset="0"/>
                <a:sym typeface="Wingdings" panose="05000000000000000000" pitchFamily="2" charset="2"/>
              </a:rPr>
              <a:t>Điều</a:t>
            </a:r>
            <a:r>
              <a:rPr lang="en-US" altLang="en-US" sz="1800" dirty="0">
                <a:solidFill>
                  <a:prstClr val="black"/>
                </a:solidFill>
                <a:latin typeface="Proxima Nova" panose="020B0604020202020204" charset="0"/>
                <a:cs typeface="Courier New" panose="02070309020205020404" pitchFamily="49" charset="0"/>
                <a:sym typeface="Wingdings" panose="05000000000000000000" pitchFamily="2" charset="2"/>
              </a:rPr>
              <a:t> </a:t>
            </a:r>
            <a:r>
              <a:rPr lang="en-US" altLang="en-US" sz="1800" dirty="0" err="1">
                <a:solidFill>
                  <a:prstClr val="black"/>
                </a:solidFill>
                <a:latin typeface="Proxima Nova" panose="020B0604020202020204" charset="0"/>
                <a:cs typeface="Courier New" panose="02070309020205020404" pitchFamily="49" charset="0"/>
                <a:sym typeface="Wingdings" panose="05000000000000000000" pitchFamily="2" charset="2"/>
              </a:rPr>
              <a:t>kiện</a:t>
            </a:r>
            <a:r>
              <a:rPr lang="en-US" altLang="en-US" sz="1800" dirty="0">
                <a:solidFill>
                  <a:prstClr val="black"/>
                </a:solidFill>
                <a:latin typeface="Proxima Nova" panose="020B0604020202020204" charset="0"/>
                <a:cs typeface="Courier New" panose="02070309020205020404" pitchFamily="49" charset="0"/>
                <a:sym typeface="Wingdings" panose="05000000000000000000" pitchFamily="2" charset="2"/>
              </a:rPr>
              <a:t>:</a:t>
            </a:r>
          </a:p>
          <a:p>
            <a:pPr lvl="1" algn="just" eaLnBrk="0" fontAlgn="base" hangingPunct="0">
              <a:lnSpc>
                <a:spcPct val="120000"/>
              </a:lnSpc>
              <a:spcBef>
                <a:spcPct val="0"/>
              </a:spcBef>
              <a:spcAft>
                <a:spcPct val="0"/>
              </a:spcAft>
            </a:pPr>
            <a:r>
              <a:rPr lang="en-US" altLang="en-US" sz="1800" dirty="0" err="1">
                <a:solidFill>
                  <a:prstClr val="black"/>
                </a:solidFill>
                <a:latin typeface="Proxima Nova" panose="020B0604020202020204" charset="0"/>
                <a:cs typeface="Courier New" panose="02070309020205020404" pitchFamily="49" charset="0"/>
              </a:rPr>
              <a:t>Hai</a:t>
            </a:r>
            <a:r>
              <a:rPr lang="en-US" altLang="en-US" sz="1800" dirty="0">
                <a:solidFill>
                  <a:prstClr val="black"/>
                </a:solidFill>
                <a:latin typeface="Proxima Nova" panose="020B0604020202020204" charset="0"/>
                <a:cs typeface="Courier New" panose="02070309020205020404" pitchFamily="49" charset="0"/>
              </a:rPr>
              <a:t> kiểu </a:t>
            </a:r>
            <a:r>
              <a:rPr lang="en-US" altLang="en-US" sz="1800" dirty="0" err="1">
                <a:solidFill>
                  <a:prstClr val="black"/>
                </a:solidFill>
                <a:latin typeface="Proxima Nova" panose="020B0604020202020204" charset="0"/>
                <a:cs typeface="Courier New" panose="02070309020205020404" pitchFamily="49" charset="0"/>
              </a:rPr>
              <a:t>phải</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tương</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thích</a:t>
            </a:r>
            <a:endParaRPr lang="en-US" altLang="en-US" sz="1800" dirty="0">
              <a:solidFill>
                <a:prstClr val="black"/>
              </a:solidFill>
              <a:latin typeface="Proxima Nova" panose="020B0604020202020204" charset="0"/>
              <a:cs typeface="Courier New" panose="02070309020205020404" pitchFamily="49" charset="0"/>
            </a:endParaRPr>
          </a:p>
          <a:p>
            <a:pPr lvl="1" algn="just" eaLnBrk="0" fontAlgn="base" hangingPunct="0">
              <a:lnSpc>
                <a:spcPct val="120000"/>
              </a:lnSpc>
              <a:spcBef>
                <a:spcPct val="0"/>
              </a:spcBef>
              <a:spcAft>
                <a:spcPct val="0"/>
              </a:spcAft>
            </a:pPr>
            <a:r>
              <a:rPr lang="en-US" altLang="en-US" sz="1800" dirty="0">
                <a:solidFill>
                  <a:prstClr val="black"/>
                </a:solidFill>
                <a:latin typeface="Proxima Nova" panose="020B0604020202020204" charset="0"/>
                <a:cs typeface="Courier New" panose="02070309020205020404" pitchFamily="49" charset="0"/>
              </a:rPr>
              <a:t>Kiểu </a:t>
            </a:r>
            <a:r>
              <a:rPr lang="en-US" altLang="en-US" sz="1800" dirty="0" err="1">
                <a:solidFill>
                  <a:prstClr val="black"/>
                </a:solidFill>
                <a:latin typeface="Proxima Nova" panose="020B0604020202020204" charset="0"/>
                <a:cs typeface="Courier New" panose="02070309020205020404" pitchFamily="49" charset="0"/>
              </a:rPr>
              <a:t>đích</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phải</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lớn</a:t>
            </a:r>
            <a:r>
              <a:rPr lang="en-US" altLang="en-US" sz="1800" dirty="0">
                <a:solidFill>
                  <a:prstClr val="black"/>
                </a:solidFill>
                <a:latin typeface="Proxima Nova" panose="020B0604020202020204" charset="0"/>
                <a:cs typeface="Courier New" panose="02070309020205020404" pitchFamily="49" charset="0"/>
              </a:rPr>
              <a:t> </a:t>
            </a:r>
            <a:r>
              <a:rPr lang="en-US" altLang="en-US" sz="1800" dirty="0" err="1">
                <a:solidFill>
                  <a:prstClr val="black"/>
                </a:solidFill>
                <a:latin typeface="Proxima Nova" panose="020B0604020202020204" charset="0"/>
                <a:cs typeface="Courier New" panose="02070309020205020404" pitchFamily="49" charset="0"/>
              </a:rPr>
              <a:t>hơn</a:t>
            </a:r>
            <a:r>
              <a:rPr lang="en-US" altLang="en-US" sz="1800" dirty="0">
                <a:solidFill>
                  <a:prstClr val="black"/>
                </a:solidFill>
                <a:latin typeface="Proxima Nova" panose="020B0604020202020204" charset="0"/>
                <a:cs typeface="Courier New" panose="02070309020205020404" pitchFamily="49" charset="0"/>
              </a:rPr>
              <a:t> kiểu </a:t>
            </a:r>
            <a:r>
              <a:rPr lang="en-US" altLang="en-US" sz="1800" dirty="0" err="1">
                <a:solidFill>
                  <a:prstClr val="black"/>
                </a:solidFill>
                <a:latin typeface="Proxima Nova" panose="020B0604020202020204" charset="0"/>
                <a:cs typeface="Courier New" panose="02070309020205020404" pitchFamily="49" charset="0"/>
              </a:rPr>
              <a:t>nguồn</a:t>
            </a:r>
            <a:endParaRPr lang="en-US" altLang="en-US" sz="1800" dirty="0">
              <a:solidFill>
                <a:prstClr val="black"/>
              </a:solidFill>
              <a:latin typeface="Proxima Nova" panose="020B0604020202020204" charset="0"/>
              <a:cs typeface="Courier New" panose="02070309020205020404" pitchFamily="49" charset="0"/>
            </a:endParaRPr>
          </a:p>
        </p:txBody>
      </p:sp>
      <p:pic>
        <p:nvPicPr>
          <p:cNvPr id="7" name="Picture 6"/>
          <p:cNvPicPr>
            <a:picLocks noChangeAspect="1"/>
          </p:cNvPicPr>
          <p:nvPr/>
        </p:nvPicPr>
        <p:blipFill>
          <a:blip r:embed="rId3"/>
          <a:stretch>
            <a:fillRect/>
          </a:stretch>
        </p:blipFill>
        <p:spPr>
          <a:xfrm>
            <a:off x="6898733" y="2928380"/>
            <a:ext cx="795379" cy="504851"/>
          </a:xfrm>
          <a:prstGeom prst="rect">
            <a:avLst/>
          </a:prstGeom>
          <a:ln>
            <a:solidFill>
              <a:schemeClr val="accent1"/>
            </a:solidFill>
          </a:ln>
        </p:spPr>
      </p:pic>
      <p:pic>
        <p:nvPicPr>
          <p:cNvPr id="8" name="Picture 7"/>
          <p:cNvPicPr>
            <a:picLocks noChangeAspect="1"/>
          </p:cNvPicPr>
          <p:nvPr/>
        </p:nvPicPr>
        <p:blipFill>
          <a:blip r:embed="rId4"/>
          <a:stretch>
            <a:fillRect/>
          </a:stretch>
        </p:blipFill>
        <p:spPr>
          <a:xfrm>
            <a:off x="5304043" y="1273596"/>
            <a:ext cx="3424414" cy="1324043"/>
          </a:xfrm>
          <a:prstGeom prst="rect">
            <a:avLst/>
          </a:prstGeom>
          <a:ln>
            <a:solidFill>
              <a:schemeClr val="accent1"/>
            </a:solidFill>
          </a:ln>
        </p:spPr>
      </p:pic>
      <p:sp>
        <p:nvSpPr>
          <p:cNvPr id="12"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Chuyển</a:t>
            </a:r>
            <a:r>
              <a:rPr lang="en-US" altLang="en-US" sz="2700" dirty="0" smtClean="0"/>
              <a:t> </a:t>
            </a:r>
            <a:r>
              <a:rPr lang="en-US" altLang="en-US" sz="2700" dirty="0" err="1" smtClean="0"/>
              <a:t>đổi</a:t>
            </a:r>
            <a:r>
              <a:rPr lang="en-US" altLang="en-US" sz="2700" dirty="0" smtClean="0"/>
              <a:t> </a:t>
            </a:r>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r>
              <a:rPr lang="en-US" altLang="en-US" sz="2700" dirty="0" smtClean="0"/>
              <a:t> </a:t>
            </a:r>
            <a:endParaRPr lang="en-US" altLang="en-US" sz="2700" dirty="0"/>
          </a:p>
        </p:txBody>
      </p:sp>
    </p:spTree>
    <p:extLst>
      <p:ext uri="{BB962C8B-B14F-4D97-AF65-F5344CB8AC3E}">
        <p14:creationId xmlns:p14="http://schemas.microsoft.com/office/powerpoint/2010/main" val="34696479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4367" y="1188721"/>
            <a:ext cx="2214068" cy="424732"/>
          </a:xfrm>
          <a:prstGeom prst="rect">
            <a:avLst/>
          </a:prstGeom>
        </p:spPr>
        <p:txBody>
          <a:bodyPr wrap="none">
            <a:spAutoFit/>
          </a:bodyPr>
          <a:lstStyle/>
          <a:p>
            <a:pPr marL="85725" lvl="1" algn="just" eaLnBrk="0" fontAlgn="base" latinLnBrk="0" hangingPunct="0">
              <a:lnSpc>
                <a:spcPct val="120000"/>
              </a:lnSpc>
              <a:spcBef>
                <a:spcPct val="0"/>
              </a:spcBef>
              <a:spcAft>
                <a:spcPct val="0"/>
              </a:spcAft>
            </a:pPr>
            <a:r>
              <a:rPr lang="en-US" altLang="en-US" sz="1800" dirty="0" err="1">
                <a:solidFill>
                  <a:schemeClr val="dk2"/>
                </a:solidFill>
                <a:latin typeface="Proxima Nova" panose="020B0604020202020204" charset="0"/>
                <a:ea typeface="Proxima Nova"/>
                <a:cs typeface="Courier New" panose="02070309020205020404" pitchFamily="49" charset="0"/>
              </a:rPr>
              <a:t>Ép</a:t>
            </a:r>
            <a:r>
              <a:rPr lang="en-US" altLang="en-US" sz="1800" dirty="0">
                <a:solidFill>
                  <a:schemeClr val="dk2"/>
                </a:solidFill>
                <a:latin typeface="Proxima Nova" panose="020B0604020202020204" charset="0"/>
                <a:ea typeface="Proxima Nova"/>
                <a:cs typeface="Courier New" panose="02070309020205020404" pitchFamily="49" charset="0"/>
              </a:rPr>
              <a:t> kiểu </a:t>
            </a:r>
            <a:r>
              <a:rPr lang="en-US" altLang="en-US" sz="1800" dirty="0" err="1">
                <a:solidFill>
                  <a:schemeClr val="dk2"/>
                </a:solidFill>
                <a:latin typeface="Proxima Nova" panose="020B0604020202020204" charset="0"/>
                <a:ea typeface="Proxima Nova"/>
                <a:cs typeface="Courier New" panose="02070309020205020404" pitchFamily="49" charset="0"/>
              </a:rPr>
              <a:t>tường</a:t>
            </a:r>
            <a:r>
              <a:rPr lang="en-US" altLang="en-US" sz="1800" dirty="0">
                <a:solidFill>
                  <a:schemeClr val="dk2"/>
                </a:solidFill>
                <a:latin typeface="Proxima Nova" panose="020B0604020202020204" charset="0"/>
                <a:ea typeface="Proxima Nova"/>
                <a:cs typeface="Courier New" panose="02070309020205020404" pitchFamily="49" charset="0"/>
              </a:rPr>
              <a:t> minh</a:t>
            </a:r>
          </a:p>
        </p:txBody>
      </p:sp>
      <p:sp>
        <p:nvSpPr>
          <p:cNvPr id="5" name="Rectangle 4"/>
          <p:cNvSpPr/>
          <p:nvPr/>
        </p:nvSpPr>
        <p:spPr>
          <a:xfrm>
            <a:off x="178540" y="1556168"/>
            <a:ext cx="8809673" cy="1089529"/>
          </a:xfrm>
          <a:prstGeom prst="rect">
            <a:avLst/>
          </a:prstGeom>
        </p:spPr>
        <p:txBody>
          <a:bodyPr wrap="square">
            <a:spAutoFit/>
          </a:bodyPr>
          <a:lstStyle/>
          <a:p>
            <a:pPr marL="85725" lvl="1"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Là quá trình làm tròn số từ kiểu dữ liệu có kích thước lớn hơn sang kiểu có kích thước nhỏ hơn. </a:t>
            </a:r>
            <a:endParaRPr lang="en-US" sz="1800" dirty="0">
              <a:solidFill>
                <a:schemeClr val="dk2"/>
              </a:solidFill>
              <a:latin typeface="Proxima Nova" panose="020B0604020202020204" charset="0"/>
              <a:ea typeface="Proxima Nova"/>
              <a:cs typeface="Courier New" panose="02070309020205020404" pitchFamily="49" charset="0"/>
            </a:endParaRPr>
          </a:p>
          <a:p>
            <a:pPr marL="85725" lvl="1" algn="just" eaLnBrk="0" fontAlgn="base" hangingPunct="0">
              <a:lnSpc>
                <a:spcPct val="120000"/>
              </a:lnSpc>
              <a:spcBef>
                <a:spcPct val="0"/>
              </a:spcBef>
              <a:spcAft>
                <a:spcPct val="0"/>
              </a:spcAft>
            </a:pPr>
            <a:r>
              <a:rPr lang="en-US" sz="1800" dirty="0">
                <a:solidFill>
                  <a:schemeClr val="dk2"/>
                </a:solidFill>
                <a:latin typeface="Proxima Nova" panose="020B0604020202020204" charset="0"/>
                <a:ea typeface="Proxima Nova"/>
                <a:cs typeface="Courier New" panose="02070309020205020404" pitchFamily="49" charset="0"/>
              </a:rPr>
              <a:t>- </a:t>
            </a:r>
            <a:r>
              <a:rPr lang="vi-VN" sz="1800" dirty="0">
                <a:solidFill>
                  <a:schemeClr val="dk2"/>
                </a:solidFill>
                <a:latin typeface="Proxima Nova" panose="020B0604020202020204" charset="0"/>
                <a:ea typeface="Proxima Nova"/>
                <a:cs typeface="Courier New" panose="02070309020205020404" pitchFamily="49" charset="0"/>
              </a:rPr>
              <a:t>Kiểu biến đổi này có thể làm mất thông tin</a:t>
            </a:r>
            <a:endParaRPr lang="en-US" altLang="en-US" sz="1800" dirty="0">
              <a:solidFill>
                <a:schemeClr val="dk2"/>
              </a:solidFill>
              <a:latin typeface="Proxima Nova" panose="020B0604020202020204" charset="0"/>
              <a:ea typeface="Proxima Nova"/>
              <a:cs typeface="Courier New" panose="02070309020205020404" pitchFamily="49" charset="0"/>
            </a:endParaRPr>
          </a:p>
        </p:txBody>
      </p:sp>
      <p:pic>
        <p:nvPicPr>
          <p:cNvPr id="6" name="Picture 5"/>
          <p:cNvPicPr>
            <a:picLocks noChangeAspect="1"/>
          </p:cNvPicPr>
          <p:nvPr/>
        </p:nvPicPr>
        <p:blipFill rotWithShape="1">
          <a:blip r:embed="rId2"/>
          <a:srcRect t="14063" r="8029" b="54915"/>
          <a:stretch/>
        </p:blipFill>
        <p:spPr>
          <a:xfrm>
            <a:off x="1754504" y="1856474"/>
            <a:ext cx="4714876" cy="371476"/>
          </a:xfrm>
          <a:prstGeom prst="rect">
            <a:avLst/>
          </a:prstGeom>
        </p:spPr>
      </p:pic>
      <p:sp>
        <p:nvSpPr>
          <p:cNvPr id="9" name="Rectangle 8"/>
          <p:cNvSpPr/>
          <p:nvPr/>
        </p:nvSpPr>
        <p:spPr>
          <a:xfrm>
            <a:off x="2195726" y="2776627"/>
            <a:ext cx="3084499" cy="307777"/>
          </a:xfrm>
          <a:prstGeom prst="rect">
            <a:avLst/>
          </a:prstGeom>
        </p:spPr>
        <p:txBody>
          <a:bodyPr wrap="none">
            <a:spAutoFit/>
          </a:bodyPr>
          <a:lstStyle/>
          <a:p>
            <a:pPr eaLnBrk="0" fontAlgn="base" latinLnBrk="0" hangingPunct="0">
              <a:spcBef>
                <a:spcPct val="0"/>
              </a:spcBef>
              <a:spcAft>
                <a:spcPct val="0"/>
              </a:spcAft>
            </a:pPr>
            <a:r>
              <a:rPr lang="en-US" dirty="0">
                <a:solidFill>
                  <a:srgbClr val="222C37"/>
                </a:solidFill>
                <a:latin typeface="Courier New" panose="02070309020205020404" pitchFamily="49" charset="0"/>
                <a:cs typeface="Courier New" panose="02070309020205020404" pitchFamily="49" charset="0"/>
              </a:rPr>
              <a:t>(</a:t>
            </a:r>
            <a:r>
              <a:rPr lang="en-US" b="1" dirty="0">
                <a:solidFill>
                  <a:srgbClr val="000080"/>
                </a:solidFill>
                <a:latin typeface="Courier New" panose="02070309020205020404" pitchFamily="49" charset="0"/>
                <a:cs typeface="Courier New" panose="02070309020205020404" pitchFamily="49" charset="0"/>
              </a:rPr>
              <a:t>&lt;Kiểu </a:t>
            </a:r>
            <a:r>
              <a:rPr lang="en-US" b="1" dirty="0" err="1">
                <a:solidFill>
                  <a:srgbClr val="000080"/>
                </a:solidFill>
                <a:latin typeface="Courier New" panose="02070309020205020404" pitchFamily="49" charset="0"/>
                <a:cs typeface="Courier New" panose="02070309020205020404" pitchFamily="49" charset="0"/>
              </a:rPr>
              <a:t>dữ</a:t>
            </a:r>
            <a:r>
              <a:rPr lang="en-US" b="1" dirty="0">
                <a:solidFill>
                  <a:srgbClr val="000080"/>
                </a:solidFill>
                <a:latin typeface="Courier New" panose="02070309020205020404" pitchFamily="49" charset="0"/>
                <a:cs typeface="Courier New" panose="02070309020205020404" pitchFamily="49" charset="0"/>
              </a:rPr>
              <a:t> </a:t>
            </a:r>
            <a:r>
              <a:rPr lang="en-US" b="1" dirty="0" err="1">
                <a:solidFill>
                  <a:srgbClr val="000080"/>
                </a:solidFill>
                <a:latin typeface="Courier New" panose="02070309020205020404" pitchFamily="49" charset="0"/>
                <a:cs typeface="Courier New" panose="02070309020205020404" pitchFamily="49" charset="0"/>
              </a:rPr>
              <a:t>liệu</a:t>
            </a:r>
            <a:r>
              <a:rPr lang="en-US" b="1" dirty="0">
                <a:solidFill>
                  <a:srgbClr val="000080"/>
                </a:solidFill>
                <a:latin typeface="Courier New" panose="02070309020205020404" pitchFamily="49" charset="0"/>
                <a:cs typeface="Courier New" panose="02070309020205020404" pitchFamily="49" charset="0"/>
              </a:rPr>
              <a:t>&gt;</a:t>
            </a:r>
            <a:r>
              <a:rPr lang="en-US" dirty="0">
                <a:solidFill>
                  <a:srgbClr val="222C37"/>
                </a:solidFill>
                <a:latin typeface="Courier New" panose="02070309020205020404" pitchFamily="49" charset="0"/>
                <a:cs typeface="Courier New" panose="02070309020205020404" pitchFamily="49" charset="0"/>
              </a:rPr>
              <a:t>) </a:t>
            </a:r>
            <a:r>
              <a:rPr lang="en-US" b="1" dirty="0">
                <a:solidFill>
                  <a:srgbClr val="B22222"/>
                </a:solidFill>
                <a:latin typeface="Courier New" panose="02070309020205020404" pitchFamily="49" charset="0"/>
                <a:cs typeface="Courier New" panose="02070309020205020404" pitchFamily="49" charset="0"/>
              </a:rPr>
              <a:t>&lt;Tên </a:t>
            </a:r>
            <a:r>
              <a:rPr lang="en-US" b="1" dirty="0" err="1">
                <a:solidFill>
                  <a:srgbClr val="B22222"/>
                </a:solidFill>
                <a:latin typeface="Courier New" panose="02070309020205020404" pitchFamily="49" charset="0"/>
                <a:cs typeface="Courier New" panose="02070309020205020404" pitchFamily="49" charset="0"/>
              </a:rPr>
              <a:t>biến</a:t>
            </a:r>
            <a:r>
              <a:rPr lang="en-US" b="1" dirty="0">
                <a:solidFill>
                  <a:srgbClr val="B22222"/>
                </a:solidFill>
                <a:latin typeface="Courier New" panose="02070309020205020404" pitchFamily="49" charset="0"/>
                <a:cs typeface="Courier New" panose="02070309020205020404" pitchFamily="49" charset="0"/>
              </a:rPr>
              <a:t>&gt;</a:t>
            </a:r>
            <a:endParaRPr lang="en-US" dirty="0">
              <a:solidFill>
                <a:prstClr val="black"/>
              </a:solidFill>
              <a:latin typeface="Courier New" panose="02070309020205020404" pitchFamily="49" charset="0"/>
              <a:cs typeface="Courier New" panose="02070309020205020404" pitchFamily="49" charset="0"/>
            </a:endParaRPr>
          </a:p>
        </p:txBody>
      </p:sp>
      <p:sp>
        <p:nvSpPr>
          <p:cNvPr id="10" name="Rectangle 9"/>
          <p:cNvSpPr/>
          <p:nvPr/>
        </p:nvSpPr>
        <p:spPr>
          <a:xfrm>
            <a:off x="1122318" y="2724468"/>
            <a:ext cx="922047" cy="323165"/>
          </a:xfrm>
          <a:prstGeom prst="rect">
            <a:avLst/>
          </a:prstGeom>
        </p:spPr>
        <p:txBody>
          <a:bodyPr wrap="none">
            <a:spAutoFit/>
          </a:bodyPr>
          <a:lstStyle/>
          <a:p>
            <a:pPr marL="85725" lvl="1" fontAlgn="base" latinLnBrk="0">
              <a:spcBef>
                <a:spcPct val="0"/>
              </a:spcBef>
              <a:spcAft>
                <a:spcPct val="0"/>
              </a:spcAft>
            </a:pPr>
            <a:r>
              <a:rPr lang="en-US" altLang="en-US" sz="1500" b="1" dirty="0" err="1">
                <a:solidFill>
                  <a:prstClr val="black"/>
                </a:solidFill>
              </a:rPr>
              <a:t>Cú</a:t>
            </a:r>
            <a:r>
              <a:rPr lang="en-US" altLang="en-US" sz="1500" b="1" dirty="0">
                <a:solidFill>
                  <a:prstClr val="black"/>
                </a:solidFill>
              </a:rPr>
              <a:t> </a:t>
            </a:r>
            <a:r>
              <a:rPr lang="en-US" altLang="en-US" sz="1500" b="1" dirty="0" err="1">
                <a:solidFill>
                  <a:prstClr val="black"/>
                </a:solidFill>
              </a:rPr>
              <a:t>pháp</a:t>
            </a:r>
            <a:endParaRPr lang="en-US" altLang="en-US" sz="1500" b="1" dirty="0">
              <a:solidFill>
                <a:prstClr val="black"/>
              </a:solidFill>
            </a:endParaRPr>
          </a:p>
        </p:txBody>
      </p:sp>
      <p:pic>
        <p:nvPicPr>
          <p:cNvPr id="11" name="Picture 10"/>
          <p:cNvPicPr>
            <a:picLocks noChangeAspect="1"/>
          </p:cNvPicPr>
          <p:nvPr/>
        </p:nvPicPr>
        <p:blipFill>
          <a:blip r:embed="rId3"/>
          <a:stretch>
            <a:fillRect/>
          </a:stretch>
        </p:blipFill>
        <p:spPr>
          <a:xfrm>
            <a:off x="6540321" y="3943336"/>
            <a:ext cx="771565" cy="552479"/>
          </a:xfrm>
          <a:prstGeom prst="rect">
            <a:avLst/>
          </a:prstGeom>
          <a:ln>
            <a:solidFill>
              <a:schemeClr val="tx1"/>
            </a:solidFill>
          </a:ln>
        </p:spPr>
      </p:pic>
      <p:pic>
        <p:nvPicPr>
          <p:cNvPr id="12" name="Picture 11"/>
          <p:cNvPicPr>
            <a:picLocks noChangeAspect="1"/>
          </p:cNvPicPr>
          <p:nvPr/>
        </p:nvPicPr>
        <p:blipFill>
          <a:blip r:embed="rId4"/>
          <a:stretch>
            <a:fillRect/>
          </a:stretch>
        </p:blipFill>
        <p:spPr>
          <a:xfrm>
            <a:off x="1242448" y="3310859"/>
            <a:ext cx="5027733" cy="1747868"/>
          </a:xfrm>
          <a:prstGeom prst="rect">
            <a:avLst/>
          </a:prstGeom>
          <a:ln>
            <a:solidFill>
              <a:schemeClr val="accent1"/>
            </a:solidFill>
          </a:ln>
        </p:spPr>
      </p:pic>
      <p:sp>
        <p:nvSpPr>
          <p:cNvPr id="13"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Chuyển</a:t>
            </a:r>
            <a:r>
              <a:rPr lang="en-US" altLang="en-US" sz="2700" dirty="0" smtClean="0"/>
              <a:t> </a:t>
            </a:r>
            <a:r>
              <a:rPr lang="en-US" altLang="en-US" sz="2700" dirty="0" err="1" smtClean="0"/>
              <a:t>đổi</a:t>
            </a:r>
            <a:r>
              <a:rPr lang="en-US" altLang="en-US" sz="2700" dirty="0" smtClean="0"/>
              <a:t> </a:t>
            </a:r>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r>
              <a:rPr lang="en-US" altLang="en-US" sz="2700" dirty="0" smtClean="0"/>
              <a:t> </a:t>
            </a:r>
            <a:endParaRPr lang="en-US" altLang="en-US" sz="2700" dirty="0"/>
          </a:p>
        </p:txBody>
      </p:sp>
    </p:spTree>
    <p:extLst>
      <p:ext uri="{BB962C8B-B14F-4D97-AF65-F5344CB8AC3E}">
        <p14:creationId xmlns:p14="http://schemas.microsoft.com/office/powerpoint/2010/main" val="2742566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05740" y="1186181"/>
            <a:ext cx="2585964" cy="424732"/>
          </a:xfrm>
          <a:prstGeom prst="rect">
            <a:avLst/>
          </a:prstGeom>
        </p:spPr>
        <p:txBody>
          <a:bodyPr wrap="none">
            <a:spAutoFit/>
          </a:bodyPr>
          <a:lstStyle/>
          <a:p>
            <a:pPr marL="85725" lvl="1" algn="just" eaLnBrk="0" fontAlgn="base" latinLnBrk="0" hangingPunct="0">
              <a:lnSpc>
                <a:spcPct val="120000"/>
              </a:lnSpc>
              <a:spcBef>
                <a:spcPct val="0"/>
              </a:spcBef>
              <a:spcAft>
                <a:spcPct val="0"/>
              </a:spcAft>
            </a:pPr>
            <a:r>
              <a:rPr lang="en-US" altLang="en-US" sz="1800" dirty="0" err="1">
                <a:solidFill>
                  <a:schemeClr val="dk2"/>
                </a:solidFill>
                <a:latin typeface="Proxima Nova" panose="020B0604020202020204" charset="0"/>
                <a:ea typeface="Proxima Nova"/>
                <a:cs typeface="Courier New" panose="02070309020205020404" pitchFamily="49" charset="0"/>
              </a:rPr>
              <a:t>Chuyển</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chuỗi</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thành</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số</a:t>
            </a:r>
            <a:endParaRPr lang="en-US" altLang="en-US" sz="1800" dirty="0">
              <a:solidFill>
                <a:schemeClr val="dk2"/>
              </a:solidFill>
              <a:latin typeface="Proxima Nova" panose="020B0604020202020204" charset="0"/>
              <a:ea typeface="Proxima Nova"/>
              <a:cs typeface="Courier New" panose="02070309020205020404" pitchFamily="49" charset="0"/>
            </a:endParaRPr>
          </a:p>
        </p:txBody>
      </p:sp>
      <p:sp>
        <p:nvSpPr>
          <p:cNvPr id="9" name="Rectangle 8"/>
          <p:cNvSpPr/>
          <p:nvPr/>
        </p:nvSpPr>
        <p:spPr>
          <a:xfrm>
            <a:off x="1362765" y="1576001"/>
            <a:ext cx="7802136" cy="323165"/>
          </a:xfrm>
          <a:prstGeom prst="rect">
            <a:avLst/>
          </a:prstGeom>
        </p:spPr>
        <p:txBody>
          <a:bodyPr wrap="none">
            <a:spAutoFit/>
          </a:bodyPr>
          <a:lstStyle/>
          <a:p>
            <a:pPr eaLnBrk="0" fontAlgn="base" latinLnBrk="0" hangingPunct="0">
              <a:spcBef>
                <a:spcPct val="0"/>
              </a:spcBef>
              <a:spcAft>
                <a:spcPct val="0"/>
              </a:spcAft>
            </a:pPr>
            <a:r>
              <a:rPr lang="en-US" sz="1500" b="1" dirty="0">
                <a:solidFill>
                  <a:srgbClr val="000080"/>
                </a:solidFill>
                <a:latin typeface="Courier New" panose="02070309020205020404" pitchFamily="49" charset="0"/>
                <a:cs typeface="Courier New" panose="02070309020205020404" pitchFamily="49" charset="0"/>
              </a:rPr>
              <a:t>&lt;</a:t>
            </a:r>
            <a:r>
              <a:rPr lang="en-US" sz="1500" b="1" dirty="0" err="1" smtClean="0">
                <a:solidFill>
                  <a:srgbClr val="000080"/>
                </a:solidFill>
                <a:latin typeface="Courier New" panose="02070309020205020404" pitchFamily="49" charset="0"/>
                <a:cs typeface="Courier New" panose="02070309020205020404" pitchFamily="49" charset="0"/>
              </a:rPr>
              <a:t>kiểudữliệu</a:t>
            </a:r>
            <a:r>
              <a:rPr lang="en-US" sz="1500" b="1" dirty="0">
                <a:solidFill>
                  <a:srgbClr val="000080"/>
                </a:solidFill>
                <a:latin typeface="Courier New" panose="02070309020205020404" pitchFamily="49" charset="0"/>
                <a:cs typeface="Courier New" panose="02070309020205020404" pitchFamily="49" charset="0"/>
              </a:rPr>
              <a:t>&gt;  </a:t>
            </a:r>
            <a:r>
              <a:rPr lang="en-US" sz="1500" b="1" dirty="0">
                <a:solidFill>
                  <a:srgbClr val="B22222"/>
                </a:solidFill>
                <a:latin typeface="Courier New" panose="02070309020205020404" pitchFamily="49" charset="0"/>
                <a:cs typeface="Courier New" panose="02070309020205020404" pitchFamily="49" charset="0"/>
              </a:rPr>
              <a:t>&lt;</a:t>
            </a:r>
            <a:r>
              <a:rPr lang="en-US" sz="1500" b="1" dirty="0" err="1" smtClean="0">
                <a:solidFill>
                  <a:srgbClr val="B22222"/>
                </a:solidFill>
                <a:latin typeface="Courier New" panose="02070309020205020404" pitchFamily="49" charset="0"/>
                <a:cs typeface="Courier New" panose="02070309020205020404" pitchFamily="49" charset="0"/>
              </a:rPr>
              <a:t>Tênbiến</a:t>
            </a:r>
            <a:r>
              <a:rPr lang="en-US" sz="1500" b="1" dirty="0">
                <a:solidFill>
                  <a:srgbClr val="B22222"/>
                </a:solidFill>
                <a:latin typeface="Courier New" panose="02070309020205020404" pitchFamily="49" charset="0"/>
                <a:cs typeface="Courier New" panose="02070309020205020404" pitchFamily="49" charset="0"/>
              </a:rPr>
              <a:t>&gt;=&lt;</a:t>
            </a:r>
            <a:r>
              <a:rPr lang="en-US" sz="1500" b="1" dirty="0" err="1" smtClean="0">
                <a:solidFill>
                  <a:srgbClr val="B22222"/>
                </a:solidFill>
                <a:latin typeface="Courier New" panose="02070309020205020404" pitchFamily="49" charset="0"/>
                <a:cs typeface="Courier New" panose="02070309020205020404" pitchFamily="49" charset="0"/>
              </a:rPr>
              <a:t>Kiểudữliệu</a:t>
            </a:r>
            <a:r>
              <a:rPr lang="en-US" sz="1500" b="1" dirty="0">
                <a:solidFill>
                  <a:srgbClr val="B22222"/>
                </a:solidFill>
                <a:latin typeface="Courier New" panose="02070309020205020404" pitchFamily="49" charset="0"/>
                <a:cs typeface="Courier New" panose="02070309020205020404" pitchFamily="49" charset="0"/>
              </a:rPr>
              <a:t>&gt;.</a:t>
            </a:r>
            <a:r>
              <a:rPr lang="en-US" sz="1500" dirty="0">
                <a:solidFill>
                  <a:prstClr val="black"/>
                </a:solidFill>
                <a:latin typeface="Courier New" panose="02070309020205020404" pitchFamily="49" charset="0"/>
                <a:cs typeface="Courier New" panose="02070309020205020404" pitchFamily="49" charset="0"/>
              </a:rPr>
              <a:t>parse</a:t>
            </a:r>
            <a:r>
              <a:rPr lang="en-US" sz="1500" b="1" dirty="0">
                <a:solidFill>
                  <a:srgbClr val="B22222"/>
                </a:solidFill>
                <a:latin typeface="Courier New" panose="02070309020205020404" pitchFamily="49" charset="0"/>
                <a:cs typeface="Courier New" panose="02070309020205020404" pitchFamily="49" charset="0"/>
              </a:rPr>
              <a:t>&lt;Kiểu </a:t>
            </a:r>
            <a:r>
              <a:rPr lang="en-US" sz="1500" b="1" dirty="0" err="1">
                <a:solidFill>
                  <a:srgbClr val="B22222"/>
                </a:solidFill>
                <a:latin typeface="Courier New" panose="02070309020205020404" pitchFamily="49" charset="0"/>
                <a:cs typeface="Courier New" panose="02070309020205020404" pitchFamily="49" charset="0"/>
              </a:rPr>
              <a:t>dữ</a:t>
            </a:r>
            <a:r>
              <a:rPr lang="en-US" sz="1500" b="1" dirty="0">
                <a:solidFill>
                  <a:srgbClr val="B22222"/>
                </a:solidFill>
                <a:latin typeface="Courier New" panose="02070309020205020404" pitchFamily="49" charset="0"/>
                <a:cs typeface="Courier New" panose="02070309020205020404" pitchFamily="49" charset="0"/>
              </a:rPr>
              <a:t> </a:t>
            </a:r>
            <a:r>
              <a:rPr lang="en-US" sz="1500" b="1" dirty="0" err="1">
                <a:solidFill>
                  <a:srgbClr val="B22222"/>
                </a:solidFill>
                <a:latin typeface="Courier New" panose="02070309020205020404" pitchFamily="49" charset="0"/>
                <a:cs typeface="Courier New" panose="02070309020205020404" pitchFamily="49" charset="0"/>
              </a:rPr>
              <a:t>liệu</a:t>
            </a:r>
            <a:r>
              <a:rPr lang="en-US" sz="1500" b="1" dirty="0" smtClean="0">
                <a:solidFill>
                  <a:srgbClr val="B22222"/>
                </a:solidFill>
                <a:latin typeface="Courier New" panose="02070309020205020404" pitchFamily="49" charset="0"/>
                <a:cs typeface="Courier New" panose="02070309020205020404" pitchFamily="49" charset="0"/>
              </a:rPr>
              <a:t>&gt;</a:t>
            </a:r>
            <a:r>
              <a:rPr lang="en-US" sz="1500" dirty="0" smtClean="0">
                <a:solidFill>
                  <a:prstClr val="black"/>
                </a:solidFill>
                <a:latin typeface="Courier New" panose="02070309020205020404" pitchFamily="49" charset="0"/>
                <a:cs typeface="Courier New" panose="02070309020205020404" pitchFamily="49" charset="0"/>
              </a:rPr>
              <a:t>(&lt;</a:t>
            </a:r>
            <a:r>
              <a:rPr lang="en-US" sz="1500" dirty="0" err="1">
                <a:solidFill>
                  <a:prstClr val="black"/>
                </a:solidFill>
                <a:latin typeface="Courier New" panose="02070309020205020404" pitchFamily="49" charset="0"/>
                <a:cs typeface="Courier New" panose="02070309020205020404" pitchFamily="49" charset="0"/>
              </a:rPr>
              <a:t>Chuỗi</a:t>
            </a:r>
            <a:r>
              <a:rPr lang="en-US" sz="1500" dirty="0">
                <a:solidFill>
                  <a:prstClr val="black"/>
                </a:solidFill>
                <a:latin typeface="Courier New" panose="02070309020205020404" pitchFamily="49" charset="0"/>
                <a:cs typeface="Courier New" panose="02070309020205020404" pitchFamily="49" charset="0"/>
              </a:rPr>
              <a:t>&gt;);</a:t>
            </a:r>
          </a:p>
        </p:txBody>
      </p:sp>
      <p:sp>
        <p:nvSpPr>
          <p:cNvPr id="10" name="Rectangle 9"/>
          <p:cNvSpPr/>
          <p:nvPr/>
        </p:nvSpPr>
        <p:spPr>
          <a:xfrm>
            <a:off x="229349" y="1532415"/>
            <a:ext cx="1124026" cy="424732"/>
          </a:xfrm>
          <a:prstGeom prst="rect">
            <a:avLst/>
          </a:prstGeom>
        </p:spPr>
        <p:txBody>
          <a:bodyPr wrap="none">
            <a:spAutoFit/>
          </a:bodyPr>
          <a:lstStyle/>
          <a:p>
            <a:pPr marL="85725" lvl="1" algn="just" eaLnBrk="0" fontAlgn="base" latinLnBrk="0" hangingPunct="0">
              <a:lnSpc>
                <a:spcPct val="120000"/>
              </a:lnSpc>
              <a:spcBef>
                <a:spcPct val="0"/>
              </a:spcBef>
              <a:spcAft>
                <a:spcPct val="0"/>
              </a:spcAft>
            </a:pPr>
            <a:r>
              <a:rPr lang="en-US" altLang="en-US" sz="1800" dirty="0" err="1">
                <a:solidFill>
                  <a:schemeClr val="dk2"/>
                </a:solidFill>
                <a:latin typeface="Proxima Nova" panose="020B0604020202020204" charset="0"/>
                <a:ea typeface="Proxima Nova"/>
                <a:cs typeface="Courier New" panose="02070309020205020404" pitchFamily="49" charset="0"/>
              </a:rPr>
              <a:t>Cú</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pháp</a:t>
            </a:r>
            <a:endParaRPr lang="en-US" altLang="en-US" sz="1800" dirty="0">
              <a:solidFill>
                <a:schemeClr val="dk2"/>
              </a:solidFill>
              <a:latin typeface="Proxima Nova" panose="020B0604020202020204" charset="0"/>
              <a:ea typeface="Proxima Nova"/>
              <a:cs typeface="Courier New" panose="02070309020205020404" pitchFamily="49" charset="0"/>
            </a:endParaRPr>
          </a:p>
        </p:txBody>
      </p:sp>
      <p:sp>
        <p:nvSpPr>
          <p:cNvPr id="13" name="Rectangle 12"/>
          <p:cNvSpPr/>
          <p:nvPr/>
        </p:nvSpPr>
        <p:spPr>
          <a:xfrm>
            <a:off x="1236821" y="2203927"/>
            <a:ext cx="6005170" cy="369332"/>
          </a:xfrm>
          <a:prstGeom prst="rect">
            <a:avLst/>
          </a:prstGeom>
        </p:spPr>
        <p:txBody>
          <a:bodyPr wrap="none">
            <a:spAutoFit/>
          </a:bodyPr>
          <a:lstStyle/>
          <a:p>
            <a:pPr marL="85725" lvl="1" fontAlgn="base" latinLnBrk="0">
              <a:spcBef>
                <a:spcPct val="0"/>
              </a:spcBef>
              <a:spcAft>
                <a:spcPct val="0"/>
              </a:spcAft>
            </a:pPr>
            <a:r>
              <a:rPr lang="en-US" altLang="en-US" sz="1800" dirty="0">
                <a:solidFill>
                  <a:schemeClr val="dk2"/>
                </a:solidFill>
                <a:latin typeface="Proxima Nova" panose="020B0604020202020204" charset="0"/>
                <a:ea typeface="Proxima Nova"/>
                <a:cs typeface="Courier New" panose="02070309020205020404" pitchFamily="49" charset="0"/>
              </a:rPr>
              <a:t>Trong </a:t>
            </a:r>
            <a:r>
              <a:rPr lang="en-US" altLang="en-US" sz="1800" dirty="0" err="1">
                <a:solidFill>
                  <a:schemeClr val="dk2"/>
                </a:solidFill>
                <a:latin typeface="Proxima Nova" panose="020B0604020202020204" charset="0"/>
                <a:ea typeface="Proxima Nova"/>
                <a:cs typeface="Courier New" panose="02070309020205020404" pitchFamily="49" charset="0"/>
              </a:rPr>
              <a:t>đó</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sz="1800" dirty="0">
                <a:solidFill>
                  <a:schemeClr val="dk2"/>
                </a:solidFill>
                <a:latin typeface="Proxima Nova" panose="020B0604020202020204" charset="0"/>
                <a:ea typeface="Proxima Nova"/>
                <a:cs typeface="Courier New" panose="02070309020205020404" pitchFamily="49" charset="0"/>
              </a:rPr>
              <a:t>&lt;kiểu </a:t>
            </a:r>
            <a:r>
              <a:rPr lang="en-US" sz="1800" dirty="0" err="1">
                <a:solidFill>
                  <a:schemeClr val="dk2"/>
                </a:solidFill>
                <a:latin typeface="Proxima Nova" panose="020B0604020202020204" charset="0"/>
                <a:ea typeface="Proxima Nova"/>
                <a:cs typeface="Courier New" panose="02070309020205020404" pitchFamily="49" charset="0"/>
              </a:rPr>
              <a:t>dữ</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liệu</a:t>
            </a:r>
            <a:r>
              <a:rPr lang="en-US" sz="1800" dirty="0">
                <a:solidFill>
                  <a:schemeClr val="dk2"/>
                </a:solidFill>
                <a:latin typeface="Proxima Nova" panose="020B0604020202020204" charset="0"/>
                <a:ea typeface="Proxima Nova"/>
                <a:cs typeface="Courier New" panose="02070309020205020404" pitchFamily="49" charset="0"/>
              </a:rPr>
              <a:t>&gt;=byte/short/</a:t>
            </a:r>
            <a:r>
              <a:rPr lang="en-US" sz="1800" dirty="0" err="1">
                <a:solidFill>
                  <a:schemeClr val="dk2"/>
                </a:solidFill>
                <a:latin typeface="Proxima Nova" panose="020B0604020202020204" charset="0"/>
                <a:ea typeface="Proxima Nova"/>
                <a:cs typeface="Courier New" panose="02070309020205020404" pitchFamily="49" charset="0"/>
              </a:rPr>
              <a:t>int</a:t>
            </a:r>
            <a:r>
              <a:rPr lang="en-US" sz="1800" dirty="0">
                <a:solidFill>
                  <a:schemeClr val="dk2"/>
                </a:solidFill>
                <a:latin typeface="Proxima Nova" panose="020B0604020202020204" charset="0"/>
                <a:ea typeface="Proxima Nova"/>
                <a:cs typeface="Courier New" panose="02070309020205020404" pitchFamily="49" charset="0"/>
              </a:rPr>
              <a:t>/long/float/do</a:t>
            </a:r>
            <a:r>
              <a:rPr lang="en-US" sz="1800" dirty="0">
                <a:solidFill>
                  <a:prstClr val="black"/>
                </a:solidFill>
                <a:latin typeface="Proxima Nova" panose="020B0604020202020204" charset="0"/>
                <a:cs typeface="Courier New" panose="02070309020205020404" pitchFamily="49" charset="0"/>
              </a:rPr>
              <a:t>uble</a:t>
            </a:r>
            <a:r>
              <a:rPr lang="en-US" altLang="en-US" sz="1800" dirty="0">
                <a:solidFill>
                  <a:prstClr val="black"/>
                </a:solidFill>
                <a:latin typeface="Proxima Nova" panose="020B0604020202020204" charset="0"/>
                <a:cs typeface="Courier New" panose="02070309020205020404" pitchFamily="49" charset="0"/>
              </a:rPr>
              <a:t> </a:t>
            </a:r>
          </a:p>
        </p:txBody>
      </p:sp>
      <p:sp>
        <p:nvSpPr>
          <p:cNvPr id="14" name="Rectangle 13"/>
          <p:cNvSpPr/>
          <p:nvPr/>
        </p:nvSpPr>
        <p:spPr>
          <a:xfrm>
            <a:off x="1207294" y="2505393"/>
            <a:ext cx="6205545" cy="369332"/>
          </a:xfrm>
          <a:prstGeom prst="rect">
            <a:avLst/>
          </a:prstGeom>
        </p:spPr>
        <p:txBody>
          <a:bodyPr wrap="none">
            <a:spAutoFit/>
          </a:bodyPr>
          <a:lstStyle/>
          <a:p>
            <a:pPr marL="85725" lvl="1" fontAlgn="base" latinLnBrk="0">
              <a:spcBef>
                <a:spcPct val="0"/>
              </a:spcBef>
              <a:spcAft>
                <a:spcPct val="0"/>
              </a:spcAft>
            </a:pPr>
            <a:r>
              <a:rPr lang="en-US" altLang="en-US" sz="1800" dirty="0">
                <a:solidFill>
                  <a:prstClr val="black"/>
                </a:solidFill>
                <a:latin typeface="Proxima Nova" panose="020B0604020202020204" charset="0"/>
                <a:cs typeface="Courier New" panose="02070309020205020404" pitchFamily="49" charset="0"/>
              </a:rPr>
              <a:t>                  </a:t>
            </a:r>
            <a:r>
              <a:rPr lang="en-US" sz="1800" dirty="0">
                <a:solidFill>
                  <a:schemeClr val="dk2"/>
                </a:solidFill>
                <a:latin typeface="Proxima Nova" panose="020B0604020202020204" charset="0"/>
                <a:ea typeface="Proxima Nova"/>
                <a:cs typeface="Courier New" panose="02070309020205020404" pitchFamily="49" charset="0"/>
              </a:rPr>
              <a:t>&lt;Kiểu </a:t>
            </a:r>
            <a:r>
              <a:rPr lang="en-US" sz="1800" dirty="0" err="1">
                <a:solidFill>
                  <a:schemeClr val="dk2"/>
                </a:solidFill>
                <a:latin typeface="Proxima Nova" panose="020B0604020202020204" charset="0"/>
                <a:ea typeface="Proxima Nova"/>
                <a:cs typeface="Courier New" panose="02070309020205020404" pitchFamily="49" charset="0"/>
              </a:rPr>
              <a:t>dữ</a:t>
            </a:r>
            <a:r>
              <a:rPr lang="en-US" sz="1800" dirty="0">
                <a:solidFill>
                  <a:schemeClr val="dk2"/>
                </a:solidFill>
                <a:latin typeface="Proxima Nova" panose="020B0604020202020204" charset="0"/>
                <a:ea typeface="Proxima Nova"/>
                <a:cs typeface="Courier New" panose="02070309020205020404" pitchFamily="49" charset="0"/>
              </a:rPr>
              <a:t> </a:t>
            </a:r>
            <a:r>
              <a:rPr lang="en-US" sz="1800" dirty="0" err="1">
                <a:solidFill>
                  <a:schemeClr val="dk2"/>
                </a:solidFill>
                <a:latin typeface="Proxima Nova" panose="020B0604020202020204" charset="0"/>
                <a:ea typeface="Proxima Nova"/>
                <a:cs typeface="Courier New" panose="02070309020205020404" pitchFamily="49" charset="0"/>
              </a:rPr>
              <a:t>liệu</a:t>
            </a:r>
            <a:r>
              <a:rPr lang="en-US" sz="1800" dirty="0">
                <a:solidFill>
                  <a:schemeClr val="dk2"/>
                </a:solidFill>
                <a:latin typeface="Proxima Nova" panose="020B0604020202020204" charset="0"/>
                <a:ea typeface="Proxima Nova"/>
                <a:cs typeface="Courier New" panose="02070309020205020404" pitchFamily="49" charset="0"/>
              </a:rPr>
              <a:t>&gt;=Byte/Short/</a:t>
            </a:r>
            <a:r>
              <a:rPr lang="en-US" sz="1800" dirty="0" err="1">
                <a:solidFill>
                  <a:schemeClr val="dk2"/>
                </a:solidFill>
                <a:latin typeface="Proxima Nova" panose="020B0604020202020204" charset="0"/>
                <a:ea typeface="Proxima Nova"/>
                <a:cs typeface="Courier New" panose="02070309020205020404" pitchFamily="49" charset="0"/>
              </a:rPr>
              <a:t>Int</a:t>
            </a:r>
            <a:r>
              <a:rPr lang="en-US" sz="1800" dirty="0">
                <a:solidFill>
                  <a:schemeClr val="dk2"/>
                </a:solidFill>
                <a:latin typeface="Proxima Nova" panose="020B0604020202020204" charset="0"/>
                <a:ea typeface="Proxima Nova"/>
                <a:cs typeface="Courier New" panose="02070309020205020404" pitchFamily="49" charset="0"/>
              </a:rPr>
              <a:t>/Long/Float/Double</a:t>
            </a:r>
            <a:r>
              <a:rPr lang="en-US" altLang="en-US" sz="1800" dirty="0">
                <a:solidFill>
                  <a:schemeClr val="dk2"/>
                </a:solidFill>
                <a:latin typeface="Proxima Nova" panose="020B0604020202020204" charset="0"/>
                <a:ea typeface="Proxima Nova"/>
                <a:cs typeface="Courier New" panose="02070309020205020404" pitchFamily="49" charset="0"/>
              </a:rPr>
              <a:t> </a:t>
            </a:r>
          </a:p>
        </p:txBody>
      </p:sp>
      <p:pic>
        <p:nvPicPr>
          <p:cNvPr id="2" name="Picture 1"/>
          <p:cNvPicPr>
            <a:picLocks noChangeAspect="1"/>
          </p:cNvPicPr>
          <p:nvPr/>
        </p:nvPicPr>
        <p:blipFill>
          <a:blip r:embed="rId2"/>
          <a:stretch>
            <a:fillRect/>
          </a:stretch>
        </p:blipFill>
        <p:spPr>
          <a:xfrm>
            <a:off x="6393577" y="3586139"/>
            <a:ext cx="1543130" cy="914447"/>
          </a:xfrm>
          <a:prstGeom prst="rect">
            <a:avLst/>
          </a:prstGeom>
          <a:ln>
            <a:solidFill>
              <a:schemeClr val="accent1"/>
            </a:solidFill>
          </a:ln>
        </p:spPr>
      </p:pic>
      <p:sp>
        <p:nvSpPr>
          <p:cNvPr id="15" name="Rectangle 14"/>
          <p:cNvSpPr/>
          <p:nvPr/>
        </p:nvSpPr>
        <p:spPr>
          <a:xfrm>
            <a:off x="1355622" y="1883182"/>
            <a:ext cx="6532558" cy="323165"/>
          </a:xfrm>
          <a:prstGeom prst="rect">
            <a:avLst/>
          </a:prstGeom>
        </p:spPr>
        <p:txBody>
          <a:bodyPr wrap="none">
            <a:spAutoFit/>
          </a:bodyPr>
          <a:lstStyle/>
          <a:p>
            <a:pPr eaLnBrk="0" fontAlgn="base" latinLnBrk="0" hangingPunct="0">
              <a:spcBef>
                <a:spcPct val="0"/>
              </a:spcBef>
              <a:spcAft>
                <a:spcPct val="0"/>
              </a:spcAft>
            </a:pPr>
            <a:r>
              <a:rPr lang="en-US" sz="1500" b="1" dirty="0">
                <a:solidFill>
                  <a:srgbClr val="000080"/>
                </a:solidFill>
                <a:latin typeface="Courier New" panose="02070309020205020404" pitchFamily="49" charset="0"/>
                <a:cs typeface="Courier New" panose="02070309020205020404" pitchFamily="49" charset="0"/>
              </a:rPr>
              <a:t>&lt;</a:t>
            </a:r>
            <a:r>
              <a:rPr lang="en-US" sz="1500" b="1" dirty="0" err="1" smtClean="0">
                <a:solidFill>
                  <a:srgbClr val="000080"/>
                </a:solidFill>
                <a:latin typeface="Courier New" panose="02070309020205020404" pitchFamily="49" charset="0"/>
                <a:cs typeface="Courier New" panose="02070309020205020404" pitchFamily="49" charset="0"/>
              </a:rPr>
              <a:t>kiểudữliệu</a:t>
            </a:r>
            <a:r>
              <a:rPr lang="en-US" sz="1500" b="1" dirty="0">
                <a:solidFill>
                  <a:srgbClr val="000080"/>
                </a:solidFill>
                <a:latin typeface="Courier New" panose="02070309020205020404" pitchFamily="49" charset="0"/>
                <a:cs typeface="Courier New" panose="02070309020205020404" pitchFamily="49" charset="0"/>
              </a:rPr>
              <a:t>&gt;  </a:t>
            </a:r>
            <a:r>
              <a:rPr lang="en-US" sz="1500" b="1" dirty="0">
                <a:solidFill>
                  <a:srgbClr val="B22222"/>
                </a:solidFill>
                <a:latin typeface="Courier New" panose="02070309020205020404" pitchFamily="49" charset="0"/>
                <a:cs typeface="Courier New" panose="02070309020205020404" pitchFamily="49" charset="0"/>
              </a:rPr>
              <a:t>&lt;</a:t>
            </a:r>
            <a:r>
              <a:rPr lang="en-US" sz="1500" b="1" dirty="0" err="1" smtClean="0">
                <a:solidFill>
                  <a:srgbClr val="B22222"/>
                </a:solidFill>
                <a:latin typeface="Courier New" panose="02070309020205020404" pitchFamily="49" charset="0"/>
                <a:cs typeface="Courier New" panose="02070309020205020404" pitchFamily="49" charset="0"/>
              </a:rPr>
              <a:t>Tênbiến</a:t>
            </a:r>
            <a:r>
              <a:rPr lang="en-US" sz="1500" b="1" dirty="0">
                <a:solidFill>
                  <a:srgbClr val="B22222"/>
                </a:solidFill>
                <a:latin typeface="Courier New" panose="02070309020205020404" pitchFamily="49" charset="0"/>
                <a:cs typeface="Courier New" panose="02070309020205020404" pitchFamily="49" charset="0"/>
              </a:rPr>
              <a:t>&gt;=&lt;</a:t>
            </a:r>
            <a:r>
              <a:rPr lang="en-US" sz="1500" b="1" dirty="0" err="1" smtClean="0">
                <a:solidFill>
                  <a:srgbClr val="B22222"/>
                </a:solidFill>
                <a:latin typeface="Courier New" panose="02070309020205020404" pitchFamily="49" charset="0"/>
                <a:cs typeface="Courier New" panose="02070309020205020404" pitchFamily="49" charset="0"/>
              </a:rPr>
              <a:t>Kiểudữliệu</a:t>
            </a:r>
            <a:r>
              <a:rPr lang="en-US" sz="1500" b="1" dirty="0" smtClean="0">
                <a:solidFill>
                  <a:srgbClr val="B22222"/>
                </a:solidFill>
                <a:latin typeface="Courier New" panose="02070309020205020404" pitchFamily="49" charset="0"/>
                <a:cs typeface="Courier New" panose="02070309020205020404" pitchFamily="49" charset="0"/>
              </a:rPr>
              <a:t>&gt;.</a:t>
            </a:r>
            <a:r>
              <a:rPr lang="en-US" sz="1500" dirty="0" err="1" smtClean="0">
                <a:solidFill>
                  <a:prstClr val="black"/>
                </a:solidFill>
                <a:latin typeface="Courier New" panose="02070309020205020404" pitchFamily="49" charset="0"/>
                <a:cs typeface="Courier New" panose="02070309020205020404" pitchFamily="49" charset="0"/>
              </a:rPr>
              <a:t>valueOf</a:t>
            </a:r>
            <a:r>
              <a:rPr lang="en-US" sz="1500" b="1" dirty="0" smtClean="0">
                <a:solidFill>
                  <a:srgbClr val="B22222"/>
                </a:solidFill>
                <a:latin typeface="Courier New" panose="02070309020205020404" pitchFamily="49" charset="0"/>
                <a:cs typeface="Courier New" panose="02070309020205020404" pitchFamily="49" charset="0"/>
              </a:rPr>
              <a:t> </a:t>
            </a:r>
            <a:r>
              <a:rPr lang="en-US" sz="1500" dirty="0">
                <a:solidFill>
                  <a:prstClr val="black"/>
                </a:solidFill>
                <a:latin typeface="Courier New" panose="02070309020205020404" pitchFamily="49" charset="0"/>
                <a:cs typeface="Courier New" panose="02070309020205020404" pitchFamily="49" charset="0"/>
              </a:rPr>
              <a:t>(&lt;</a:t>
            </a:r>
            <a:r>
              <a:rPr lang="en-US" sz="1500" dirty="0" err="1">
                <a:solidFill>
                  <a:prstClr val="black"/>
                </a:solidFill>
                <a:latin typeface="Courier New" panose="02070309020205020404" pitchFamily="49" charset="0"/>
                <a:cs typeface="Courier New" panose="02070309020205020404" pitchFamily="49" charset="0"/>
              </a:rPr>
              <a:t>Chuỗi</a:t>
            </a:r>
            <a:r>
              <a:rPr lang="en-US" sz="1500" dirty="0">
                <a:solidFill>
                  <a:prstClr val="black"/>
                </a:solidFill>
                <a:latin typeface="Courier New" panose="02070309020205020404" pitchFamily="49" charset="0"/>
                <a:cs typeface="Courier New" panose="02070309020205020404" pitchFamily="49" charset="0"/>
              </a:rPr>
              <a:t>&gt;);</a:t>
            </a:r>
          </a:p>
        </p:txBody>
      </p:sp>
      <p:pic>
        <p:nvPicPr>
          <p:cNvPr id="8" name="Picture 7"/>
          <p:cNvPicPr>
            <a:picLocks noChangeAspect="1"/>
          </p:cNvPicPr>
          <p:nvPr/>
        </p:nvPicPr>
        <p:blipFill>
          <a:blip r:embed="rId3"/>
          <a:stretch>
            <a:fillRect/>
          </a:stretch>
        </p:blipFill>
        <p:spPr>
          <a:xfrm>
            <a:off x="1240545" y="2933654"/>
            <a:ext cx="4049402" cy="2131265"/>
          </a:xfrm>
          <a:prstGeom prst="rect">
            <a:avLst/>
          </a:prstGeom>
          <a:ln>
            <a:solidFill>
              <a:schemeClr val="accent1"/>
            </a:solidFill>
          </a:ln>
        </p:spPr>
      </p:pic>
      <p:sp>
        <p:nvSpPr>
          <p:cNvPr id="16"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Chuyển</a:t>
            </a:r>
            <a:r>
              <a:rPr lang="en-US" altLang="en-US" sz="2700" dirty="0" smtClean="0"/>
              <a:t> </a:t>
            </a:r>
            <a:r>
              <a:rPr lang="en-US" altLang="en-US" sz="2700" dirty="0" err="1" smtClean="0"/>
              <a:t>đổi</a:t>
            </a:r>
            <a:r>
              <a:rPr lang="en-US" altLang="en-US" sz="2700" dirty="0" smtClean="0"/>
              <a:t> </a:t>
            </a:r>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r>
              <a:rPr lang="en-US" altLang="en-US" sz="2700" dirty="0" smtClean="0"/>
              <a:t> </a:t>
            </a:r>
            <a:endParaRPr lang="en-US" altLang="en-US" sz="2700" dirty="0"/>
          </a:p>
        </p:txBody>
      </p:sp>
    </p:spTree>
    <p:extLst>
      <p:ext uri="{BB962C8B-B14F-4D97-AF65-F5344CB8AC3E}">
        <p14:creationId xmlns:p14="http://schemas.microsoft.com/office/powerpoint/2010/main" val="62057150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6487" y="1117601"/>
            <a:ext cx="2585964" cy="424732"/>
          </a:xfrm>
          <a:prstGeom prst="rect">
            <a:avLst/>
          </a:prstGeom>
        </p:spPr>
        <p:txBody>
          <a:bodyPr wrap="none">
            <a:spAutoFit/>
          </a:bodyPr>
          <a:lstStyle/>
          <a:p>
            <a:pPr marL="85725" lvl="1" algn="just" eaLnBrk="0" fontAlgn="base" hangingPunct="0">
              <a:lnSpc>
                <a:spcPct val="120000"/>
              </a:lnSpc>
              <a:spcBef>
                <a:spcPct val="0"/>
              </a:spcBef>
              <a:spcAft>
                <a:spcPct val="0"/>
              </a:spcAft>
            </a:pPr>
            <a:r>
              <a:rPr lang="en-US" altLang="en-US" sz="1800" dirty="0" err="1">
                <a:solidFill>
                  <a:schemeClr val="dk2"/>
                </a:solidFill>
                <a:latin typeface="Proxima Nova" panose="020B0604020202020204" charset="0"/>
                <a:ea typeface="Proxima Nova"/>
                <a:cs typeface="Courier New" panose="02070309020205020404" pitchFamily="49" charset="0"/>
              </a:rPr>
              <a:t>Chuyển</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số</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thành</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chuỗi</a:t>
            </a:r>
            <a:endParaRPr lang="en-US" altLang="en-US" sz="1800" dirty="0">
              <a:solidFill>
                <a:schemeClr val="dk2"/>
              </a:solidFill>
              <a:latin typeface="Proxima Nova" panose="020B0604020202020204" charset="0"/>
              <a:ea typeface="Proxima Nova"/>
              <a:cs typeface="Courier New" panose="02070309020205020404" pitchFamily="49" charset="0"/>
            </a:endParaRPr>
          </a:p>
        </p:txBody>
      </p:sp>
      <p:sp>
        <p:nvSpPr>
          <p:cNvPr id="9" name="Rectangle 8"/>
          <p:cNvSpPr/>
          <p:nvPr/>
        </p:nvSpPr>
        <p:spPr>
          <a:xfrm>
            <a:off x="1256562" y="2047012"/>
            <a:ext cx="5570756" cy="323165"/>
          </a:xfrm>
          <a:prstGeom prst="rect">
            <a:avLst/>
          </a:prstGeom>
          <a:ln>
            <a:solidFill>
              <a:srgbClr val="FF0000"/>
            </a:solidFill>
          </a:ln>
        </p:spPr>
        <p:txBody>
          <a:bodyPr wrap="none">
            <a:spAutoFit/>
          </a:bodyPr>
          <a:lstStyle/>
          <a:p>
            <a:pPr eaLnBrk="0" fontAlgn="base" latinLnBrk="0" hangingPunct="0">
              <a:spcBef>
                <a:spcPct val="0"/>
              </a:spcBef>
              <a:spcAft>
                <a:spcPct val="0"/>
              </a:spcAft>
            </a:pPr>
            <a:r>
              <a:rPr lang="en-US" sz="1500" b="1" dirty="0">
                <a:solidFill>
                  <a:srgbClr val="000080"/>
                </a:solidFill>
                <a:latin typeface="Courier New" panose="02070309020205020404" pitchFamily="49" charset="0"/>
                <a:cs typeface="Courier New" panose="02070309020205020404" pitchFamily="49" charset="0"/>
              </a:rPr>
              <a:t>String </a:t>
            </a:r>
            <a:r>
              <a:rPr lang="en-US" sz="1500" dirty="0">
                <a:solidFill>
                  <a:prstClr val="black"/>
                </a:solidFill>
              </a:rPr>
              <a:t> </a:t>
            </a:r>
            <a:r>
              <a:rPr lang="en-US" sz="1500" b="1" dirty="0">
                <a:solidFill>
                  <a:srgbClr val="B22222"/>
                </a:solidFill>
                <a:latin typeface="Courier New" panose="02070309020205020404" pitchFamily="49" charset="0"/>
                <a:cs typeface="Courier New" panose="02070309020205020404" pitchFamily="49" charset="0"/>
              </a:rPr>
              <a:t>&lt;Tên </a:t>
            </a:r>
            <a:r>
              <a:rPr lang="en-US" sz="1500" b="1" dirty="0" err="1">
                <a:solidFill>
                  <a:srgbClr val="B22222"/>
                </a:solidFill>
                <a:latin typeface="Courier New" panose="02070309020205020404" pitchFamily="49" charset="0"/>
                <a:cs typeface="Courier New" panose="02070309020205020404" pitchFamily="49" charset="0"/>
              </a:rPr>
              <a:t>biến</a:t>
            </a:r>
            <a:r>
              <a:rPr lang="en-US" sz="1500" b="1" dirty="0">
                <a:solidFill>
                  <a:srgbClr val="B22222"/>
                </a:solidFill>
                <a:latin typeface="Courier New" panose="02070309020205020404" pitchFamily="49" charset="0"/>
                <a:cs typeface="Courier New" panose="02070309020205020404" pitchFamily="49" charset="0"/>
              </a:rPr>
              <a:t>&gt;=&lt;Kiểu </a:t>
            </a:r>
            <a:r>
              <a:rPr lang="en-US" sz="1500" b="1" dirty="0" err="1">
                <a:solidFill>
                  <a:srgbClr val="B22222"/>
                </a:solidFill>
                <a:latin typeface="Courier New" panose="02070309020205020404" pitchFamily="49" charset="0"/>
                <a:cs typeface="Courier New" panose="02070309020205020404" pitchFamily="49" charset="0"/>
              </a:rPr>
              <a:t>dữ</a:t>
            </a:r>
            <a:r>
              <a:rPr lang="en-US" sz="1500" b="1" dirty="0">
                <a:solidFill>
                  <a:srgbClr val="B22222"/>
                </a:solidFill>
                <a:latin typeface="Courier New" panose="02070309020205020404" pitchFamily="49" charset="0"/>
                <a:cs typeface="Courier New" panose="02070309020205020404" pitchFamily="49" charset="0"/>
              </a:rPr>
              <a:t> </a:t>
            </a:r>
            <a:r>
              <a:rPr lang="en-US" sz="1500" b="1" dirty="0" err="1">
                <a:solidFill>
                  <a:srgbClr val="B22222"/>
                </a:solidFill>
                <a:latin typeface="Courier New" panose="02070309020205020404" pitchFamily="49" charset="0"/>
                <a:cs typeface="Courier New" panose="02070309020205020404" pitchFamily="49" charset="0"/>
              </a:rPr>
              <a:t>liệu</a:t>
            </a:r>
            <a:r>
              <a:rPr lang="en-US" sz="1500" b="1" dirty="0">
                <a:solidFill>
                  <a:srgbClr val="B22222"/>
                </a:solidFill>
                <a:latin typeface="Courier New" panose="02070309020205020404" pitchFamily="49" charset="0"/>
                <a:cs typeface="Courier New" panose="02070309020205020404" pitchFamily="49" charset="0"/>
              </a:rPr>
              <a:t>&gt;.</a:t>
            </a:r>
            <a:r>
              <a:rPr lang="en-US" sz="1500" dirty="0">
                <a:solidFill>
                  <a:prstClr val="black"/>
                </a:solidFill>
              </a:rPr>
              <a:t> </a:t>
            </a:r>
            <a:r>
              <a:rPr lang="en-US" sz="1500" dirty="0" err="1">
                <a:solidFill>
                  <a:prstClr val="black"/>
                </a:solidFill>
              </a:rPr>
              <a:t>toString</a:t>
            </a:r>
            <a:r>
              <a:rPr lang="en-US" sz="1500" dirty="0">
                <a:solidFill>
                  <a:prstClr val="black"/>
                </a:solidFill>
                <a:latin typeface="Courier New" panose="02070309020205020404" pitchFamily="49" charset="0"/>
                <a:cs typeface="Courier New" panose="02070309020205020404" pitchFamily="49" charset="0"/>
              </a:rPr>
              <a:t>(&lt;</a:t>
            </a:r>
            <a:r>
              <a:rPr lang="en-US" sz="1500" dirty="0" err="1">
                <a:solidFill>
                  <a:prstClr val="black"/>
                </a:solidFill>
                <a:latin typeface="Courier New" panose="02070309020205020404" pitchFamily="49" charset="0"/>
                <a:cs typeface="Courier New" panose="02070309020205020404" pitchFamily="49" charset="0"/>
              </a:rPr>
              <a:t>Số</a:t>
            </a:r>
            <a:r>
              <a:rPr lang="en-US" sz="1500" dirty="0">
                <a:solidFill>
                  <a:prstClr val="black"/>
                </a:solidFill>
                <a:latin typeface="Courier New" panose="02070309020205020404" pitchFamily="49" charset="0"/>
                <a:cs typeface="Courier New" panose="02070309020205020404" pitchFamily="49" charset="0"/>
              </a:rPr>
              <a:t>&gt;);</a:t>
            </a:r>
          </a:p>
        </p:txBody>
      </p:sp>
      <p:sp>
        <p:nvSpPr>
          <p:cNvPr id="10" name="Rectangle 9"/>
          <p:cNvSpPr/>
          <p:nvPr/>
        </p:nvSpPr>
        <p:spPr>
          <a:xfrm>
            <a:off x="68580" y="1456109"/>
            <a:ext cx="1124026" cy="424732"/>
          </a:xfrm>
          <a:prstGeom prst="rect">
            <a:avLst/>
          </a:prstGeom>
        </p:spPr>
        <p:txBody>
          <a:bodyPr wrap="none">
            <a:spAutoFit/>
          </a:bodyPr>
          <a:lstStyle/>
          <a:p>
            <a:pPr marL="85725" lvl="1" algn="just" eaLnBrk="0" fontAlgn="base" hangingPunct="0">
              <a:lnSpc>
                <a:spcPct val="120000"/>
              </a:lnSpc>
              <a:spcBef>
                <a:spcPct val="0"/>
              </a:spcBef>
              <a:spcAft>
                <a:spcPct val="0"/>
              </a:spcAft>
            </a:pPr>
            <a:r>
              <a:rPr lang="en-US" altLang="en-US" sz="1800" dirty="0" err="1">
                <a:solidFill>
                  <a:schemeClr val="dk2"/>
                </a:solidFill>
                <a:latin typeface="Proxima Nova" panose="020B0604020202020204" charset="0"/>
                <a:ea typeface="Proxima Nova"/>
                <a:cs typeface="Courier New" panose="02070309020205020404" pitchFamily="49" charset="0"/>
              </a:rPr>
              <a:t>Cú</a:t>
            </a:r>
            <a:r>
              <a:rPr lang="en-US" altLang="en-US" sz="1800" dirty="0">
                <a:solidFill>
                  <a:schemeClr val="dk2"/>
                </a:solidFill>
                <a:latin typeface="Proxima Nova" panose="020B0604020202020204" charset="0"/>
                <a:ea typeface="Proxima Nova"/>
                <a:cs typeface="Courier New" panose="02070309020205020404" pitchFamily="49" charset="0"/>
              </a:rPr>
              <a:t> </a:t>
            </a:r>
            <a:r>
              <a:rPr lang="en-US" altLang="en-US" sz="1800" dirty="0" err="1">
                <a:solidFill>
                  <a:schemeClr val="dk2"/>
                </a:solidFill>
                <a:latin typeface="Proxima Nova" panose="020B0604020202020204" charset="0"/>
                <a:ea typeface="Proxima Nova"/>
                <a:cs typeface="Courier New" panose="02070309020205020404" pitchFamily="49" charset="0"/>
              </a:rPr>
              <a:t>pháp</a:t>
            </a:r>
            <a:endParaRPr lang="en-US" altLang="en-US" sz="1800" dirty="0">
              <a:solidFill>
                <a:schemeClr val="dk2"/>
              </a:solidFill>
              <a:latin typeface="Proxima Nova" panose="020B0604020202020204" charset="0"/>
              <a:ea typeface="Proxima Nova"/>
              <a:cs typeface="Courier New" panose="02070309020205020404" pitchFamily="49" charset="0"/>
            </a:endParaRPr>
          </a:p>
        </p:txBody>
      </p:sp>
      <p:sp>
        <p:nvSpPr>
          <p:cNvPr id="15" name="Rectangle 14"/>
          <p:cNvSpPr/>
          <p:nvPr/>
        </p:nvSpPr>
        <p:spPr>
          <a:xfrm>
            <a:off x="1249418" y="2461350"/>
            <a:ext cx="5159002" cy="323165"/>
          </a:xfrm>
          <a:prstGeom prst="rect">
            <a:avLst/>
          </a:prstGeom>
          <a:ln>
            <a:solidFill>
              <a:srgbClr val="FF0000"/>
            </a:solidFill>
          </a:ln>
        </p:spPr>
        <p:txBody>
          <a:bodyPr wrap="square">
            <a:spAutoFit/>
          </a:bodyPr>
          <a:lstStyle/>
          <a:p>
            <a:pPr eaLnBrk="0" fontAlgn="base" latinLnBrk="0" hangingPunct="0">
              <a:spcBef>
                <a:spcPct val="0"/>
              </a:spcBef>
              <a:spcAft>
                <a:spcPct val="0"/>
              </a:spcAft>
            </a:pPr>
            <a:r>
              <a:rPr lang="en-US" sz="1500" b="1" dirty="0">
                <a:solidFill>
                  <a:srgbClr val="000080"/>
                </a:solidFill>
                <a:latin typeface="Courier New" panose="02070309020205020404" pitchFamily="49" charset="0"/>
                <a:cs typeface="Courier New" panose="02070309020205020404" pitchFamily="49" charset="0"/>
              </a:rPr>
              <a:t>String </a:t>
            </a:r>
            <a:r>
              <a:rPr lang="en-US" sz="1500" b="1" dirty="0">
                <a:solidFill>
                  <a:srgbClr val="B22222"/>
                </a:solidFill>
                <a:latin typeface="Courier New" panose="02070309020205020404" pitchFamily="49" charset="0"/>
                <a:cs typeface="Courier New" panose="02070309020205020404" pitchFamily="49" charset="0"/>
              </a:rPr>
              <a:t>&lt;Tên </a:t>
            </a:r>
            <a:r>
              <a:rPr lang="en-US" sz="1500" b="1" dirty="0" err="1">
                <a:solidFill>
                  <a:srgbClr val="B22222"/>
                </a:solidFill>
                <a:latin typeface="Courier New" panose="02070309020205020404" pitchFamily="49" charset="0"/>
                <a:cs typeface="Courier New" panose="02070309020205020404" pitchFamily="49" charset="0"/>
              </a:rPr>
              <a:t>biến</a:t>
            </a:r>
            <a:r>
              <a:rPr lang="en-US" sz="1500" b="1" dirty="0">
                <a:solidFill>
                  <a:srgbClr val="B22222"/>
                </a:solidFill>
                <a:latin typeface="Courier New" panose="02070309020205020404" pitchFamily="49" charset="0"/>
                <a:cs typeface="Courier New" panose="02070309020205020404" pitchFamily="49" charset="0"/>
              </a:rPr>
              <a:t>&gt;=</a:t>
            </a:r>
            <a:r>
              <a:rPr lang="en-US" sz="1500" b="1" dirty="0">
                <a:solidFill>
                  <a:srgbClr val="000080"/>
                </a:solidFill>
                <a:latin typeface="Courier New" panose="02070309020205020404" pitchFamily="49" charset="0"/>
                <a:cs typeface="Courier New" panose="02070309020205020404" pitchFamily="49" charset="0"/>
              </a:rPr>
              <a:t> </a:t>
            </a:r>
            <a:r>
              <a:rPr lang="en-US" sz="1500" b="1" dirty="0" err="1">
                <a:solidFill>
                  <a:srgbClr val="000080"/>
                </a:solidFill>
                <a:latin typeface="Courier New" panose="02070309020205020404" pitchFamily="49" charset="0"/>
                <a:cs typeface="Courier New" panose="02070309020205020404" pitchFamily="49" charset="0"/>
              </a:rPr>
              <a:t>String</a:t>
            </a:r>
            <a:r>
              <a:rPr lang="en-US" sz="1500" b="1" dirty="0" err="1">
                <a:solidFill>
                  <a:srgbClr val="B22222"/>
                </a:solidFill>
                <a:latin typeface="Courier New" panose="02070309020205020404" pitchFamily="49" charset="0"/>
                <a:cs typeface="Courier New" panose="02070309020205020404" pitchFamily="49" charset="0"/>
              </a:rPr>
              <a:t>.</a:t>
            </a:r>
            <a:r>
              <a:rPr lang="en-US" sz="1500" dirty="0" err="1">
                <a:solidFill>
                  <a:prstClr val="black"/>
                </a:solidFill>
                <a:latin typeface="Courier New" panose="02070309020205020404" pitchFamily="49" charset="0"/>
                <a:cs typeface="Courier New" panose="02070309020205020404" pitchFamily="49" charset="0"/>
              </a:rPr>
              <a:t>valueOf</a:t>
            </a:r>
            <a:r>
              <a:rPr lang="en-US" sz="1500" b="1" dirty="0">
                <a:solidFill>
                  <a:srgbClr val="B22222"/>
                </a:solidFill>
                <a:latin typeface="Courier New" panose="02070309020205020404" pitchFamily="49" charset="0"/>
                <a:cs typeface="Courier New" panose="02070309020205020404" pitchFamily="49" charset="0"/>
              </a:rPr>
              <a:t> </a:t>
            </a:r>
            <a:r>
              <a:rPr lang="en-US" sz="1500" dirty="0">
                <a:solidFill>
                  <a:prstClr val="black"/>
                </a:solidFill>
                <a:latin typeface="Courier New" panose="02070309020205020404" pitchFamily="49" charset="0"/>
                <a:cs typeface="Courier New" panose="02070309020205020404" pitchFamily="49" charset="0"/>
              </a:rPr>
              <a:t>(&lt;</a:t>
            </a:r>
            <a:r>
              <a:rPr lang="en-US" sz="1500" dirty="0" err="1">
                <a:solidFill>
                  <a:prstClr val="black"/>
                </a:solidFill>
                <a:latin typeface="Courier New" panose="02070309020205020404" pitchFamily="49" charset="0"/>
                <a:cs typeface="Courier New" panose="02070309020205020404" pitchFamily="49" charset="0"/>
              </a:rPr>
              <a:t>Số</a:t>
            </a:r>
            <a:r>
              <a:rPr lang="en-US" sz="1500" dirty="0">
                <a:solidFill>
                  <a:prstClr val="black"/>
                </a:solidFill>
                <a:latin typeface="Courier New" panose="02070309020205020404" pitchFamily="49" charset="0"/>
                <a:cs typeface="Courier New" panose="02070309020205020404" pitchFamily="49" charset="0"/>
              </a:rPr>
              <a:t>&gt;);</a:t>
            </a:r>
          </a:p>
        </p:txBody>
      </p:sp>
      <p:sp>
        <p:nvSpPr>
          <p:cNvPr id="11" name="Rectangle 10"/>
          <p:cNvSpPr/>
          <p:nvPr/>
        </p:nvSpPr>
        <p:spPr>
          <a:xfrm>
            <a:off x="1256561" y="1632675"/>
            <a:ext cx="4337948" cy="323165"/>
          </a:xfrm>
          <a:prstGeom prst="rect">
            <a:avLst/>
          </a:prstGeom>
          <a:ln>
            <a:solidFill>
              <a:srgbClr val="FF0000"/>
            </a:solidFill>
          </a:ln>
        </p:spPr>
        <p:txBody>
          <a:bodyPr wrap="square">
            <a:spAutoFit/>
          </a:bodyPr>
          <a:lstStyle/>
          <a:p>
            <a:pPr eaLnBrk="0" fontAlgn="base" latinLnBrk="0" hangingPunct="0">
              <a:spcBef>
                <a:spcPct val="0"/>
              </a:spcBef>
              <a:spcAft>
                <a:spcPct val="0"/>
              </a:spcAft>
            </a:pPr>
            <a:r>
              <a:rPr lang="en-US" sz="1500" b="1" dirty="0">
                <a:solidFill>
                  <a:srgbClr val="000080"/>
                </a:solidFill>
                <a:latin typeface="Courier New" panose="02070309020205020404" pitchFamily="49" charset="0"/>
                <a:cs typeface="Courier New" panose="02070309020205020404" pitchFamily="49" charset="0"/>
              </a:rPr>
              <a:t>String </a:t>
            </a:r>
            <a:r>
              <a:rPr lang="en-US" sz="1500" dirty="0">
                <a:solidFill>
                  <a:prstClr val="black"/>
                </a:solidFill>
              </a:rPr>
              <a:t> </a:t>
            </a:r>
            <a:r>
              <a:rPr lang="en-US" sz="1500" b="1" dirty="0">
                <a:solidFill>
                  <a:srgbClr val="B22222"/>
                </a:solidFill>
                <a:latin typeface="Courier New" panose="02070309020205020404" pitchFamily="49" charset="0"/>
                <a:cs typeface="Courier New" panose="02070309020205020404" pitchFamily="49" charset="0"/>
              </a:rPr>
              <a:t>&lt;Tên </a:t>
            </a:r>
            <a:r>
              <a:rPr lang="en-US" sz="1500" b="1" dirty="0" err="1">
                <a:solidFill>
                  <a:srgbClr val="B22222"/>
                </a:solidFill>
                <a:latin typeface="Courier New" panose="02070309020205020404" pitchFamily="49" charset="0"/>
                <a:cs typeface="Courier New" panose="02070309020205020404" pitchFamily="49" charset="0"/>
              </a:rPr>
              <a:t>biến</a:t>
            </a:r>
            <a:r>
              <a:rPr lang="en-US" sz="1500" b="1" dirty="0">
                <a:solidFill>
                  <a:srgbClr val="B22222"/>
                </a:solidFill>
                <a:latin typeface="Courier New" panose="02070309020205020404" pitchFamily="49" charset="0"/>
                <a:cs typeface="Courier New" panose="02070309020205020404" pitchFamily="49" charset="0"/>
              </a:rPr>
              <a:t>&gt;</a:t>
            </a:r>
            <a:r>
              <a:rPr lang="en-US" sz="1500" b="1" dirty="0">
                <a:solidFill>
                  <a:prstClr val="black"/>
                </a:solidFill>
                <a:latin typeface="Courier New" panose="02070309020205020404" pitchFamily="49" charset="0"/>
                <a:cs typeface="Courier New" panose="02070309020205020404" pitchFamily="49" charset="0"/>
              </a:rPr>
              <a:t>=“”+ </a:t>
            </a:r>
            <a:r>
              <a:rPr lang="en-US" sz="1500" dirty="0">
                <a:solidFill>
                  <a:prstClr val="black"/>
                </a:solidFill>
                <a:latin typeface="Courier New" panose="02070309020205020404" pitchFamily="49" charset="0"/>
                <a:cs typeface="Courier New" panose="02070309020205020404" pitchFamily="49" charset="0"/>
              </a:rPr>
              <a:t>&lt;</a:t>
            </a:r>
            <a:r>
              <a:rPr lang="en-US" sz="1500" dirty="0" err="1">
                <a:solidFill>
                  <a:prstClr val="black"/>
                </a:solidFill>
                <a:latin typeface="Courier New" panose="02070309020205020404" pitchFamily="49" charset="0"/>
                <a:cs typeface="Courier New" panose="02070309020205020404" pitchFamily="49" charset="0"/>
              </a:rPr>
              <a:t>Số</a:t>
            </a:r>
            <a:r>
              <a:rPr lang="en-US" sz="1500" dirty="0">
                <a:solidFill>
                  <a:prstClr val="black"/>
                </a:solidFill>
                <a:latin typeface="Courier New" panose="02070309020205020404" pitchFamily="49" charset="0"/>
                <a:cs typeface="Courier New" panose="02070309020205020404" pitchFamily="49" charset="0"/>
              </a:rPr>
              <a:t>&gt;;</a:t>
            </a:r>
          </a:p>
        </p:txBody>
      </p:sp>
      <p:pic>
        <p:nvPicPr>
          <p:cNvPr id="5" name="Picture 4"/>
          <p:cNvPicPr>
            <a:picLocks noChangeAspect="1"/>
          </p:cNvPicPr>
          <p:nvPr/>
        </p:nvPicPr>
        <p:blipFill>
          <a:blip r:embed="rId2"/>
          <a:stretch>
            <a:fillRect/>
          </a:stretch>
        </p:blipFill>
        <p:spPr>
          <a:xfrm>
            <a:off x="5848785" y="3488033"/>
            <a:ext cx="1605045" cy="866819"/>
          </a:xfrm>
          <a:prstGeom prst="rect">
            <a:avLst/>
          </a:prstGeom>
          <a:ln>
            <a:solidFill>
              <a:schemeClr val="accent1"/>
            </a:solidFill>
          </a:ln>
        </p:spPr>
      </p:pic>
      <p:pic>
        <p:nvPicPr>
          <p:cNvPr id="6" name="Picture 5"/>
          <p:cNvPicPr>
            <a:picLocks noChangeAspect="1"/>
          </p:cNvPicPr>
          <p:nvPr/>
        </p:nvPicPr>
        <p:blipFill>
          <a:blip r:embed="rId3"/>
          <a:stretch>
            <a:fillRect/>
          </a:stretch>
        </p:blipFill>
        <p:spPr>
          <a:xfrm>
            <a:off x="1766325" y="2982946"/>
            <a:ext cx="3651495" cy="2084353"/>
          </a:xfrm>
          <a:prstGeom prst="rect">
            <a:avLst/>
          </a:prstGeom>
          <a:ln>
            <a:solidFill>
              <a:schemeClr val="accent1"/>
            </a:solidFill>
          </a:ln>
        </p:spPr>
      </p:pic>
      <p:sp>
        <p:nvSpPr>
          <p:cNvPr id="12" name="Rectangle 2"/>
          <p:cNvSpPr>
            <a:spLocks noGrp="1" noChangeArrowheads="1"/>
          </p:cNvSpPr>
          <p:nvPr>
            <p:ph type="title"/>
          </p:nvPr>
        </p:nvSpPr>
        <p:spPr>
          <a:xfrm>
            <a:off x="311700" y="445025"/>
            <a:ext cx="8520600" cy="572700"/>
          </a:xfrm>
          <a:extLst>
            <a:ext uri="{FAA26D3D-D897-4be2-8F04-BA451C77F1D7}">
              <ma14:placeholderFlag xmlns:ma14="http://schemas.microsoft.com/office/mac/drawingml/2011/main" xmlns="" val="1"/>
            </a:ext>
          </a:extLst>
        </p:spPr>
        <p:txBody>
          <a:bodyPr anchor="b">
            <a:noAutofit/>
          </a:bodyPr>
          <a:lstStyle/>
          <a:p>
            <a:pPr algn="l" eaLnBrk="1" hangingPunct="1"/>
            <a:r>
              <a:rPr lang="en-US" altLang="en-US" sz="2700" dirty="0" err="1" smtClean="0"/>
              <a:t>Chuyển</a:t>
            </a:r>
            <a:r>
              <a:rPr lang="en-US" altLang="en-US" sz="2700" dirty="0" smtClean="0"/>
              <a:t> </a:t>
            </a:r>
            <a:r>
              <a:rPr lang="en-US" altLang="en-US" sz="2700" dirty="0" err="1" smtClean="0"/>
              <a:t>đổi</a:t>
            </a:r>
            <a:r>
              <a:rPr lang="en-US" altLang="en-US" sz="2700" dirty="0" smtClean="0"/>
              <a:t> </a:t>
            </a:r>
            <a:r>
              <a:rPr lang="en-US" altLang="en-US" sz="2700" dirty="0" err="1" smtClean="0"/>
              <a:t>kiểu</a:t>
            </a:r>
            <a:r>
              <a:rPr lang="en-US" altLang="en-US" sz="2700" dirty="0" smtClean="0"/>
              <a:t> </a:t>
            </a:r>
            <a:r>
              <a:rPr lang="en-US" altLang="en-US" sz="2700" dirty="0" err="1" smtClean="0"/>
              <a:t>dữ</a:t>
            </a:r>
            <a:r>
              <a:rPr lang="en-US" altLang="en-US" sz="2700" dirty="0" smtClean="0"/>
              <a:t> </a:t>
            </a:r>
            <a:r>
              <a:rPr lang="en-US" altLang="en-US" sz="2700" dirty="0" err="1" smtClean="0"/>
              <a:t>liệu</a:t>
            </a:r>
            <a:r>
              <a:rPr lang="en-US" altLang="en-US" sz="2700" dirty="0" smtClean="0"/>
              <a:t> </a:t>
            </a:r>
            <a:endParaRPr lang="en-US" altLang="en-US" sz="2700" dirty="0"/>
          </a:p>
        </p:txBody>
      </p:sp>
    </p:spTree>
    <p:extLst>
      <p:ext uri="{BB962C8B-B14F-4D97-AF65-F5344CB8AC3E}">
        <p14:creationId xmlns:p14="http://schemas.microsoft.com/office/powerpoint/2010/main" val="9604206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2" name="Rectangle 12"/>
          <p:cNvSpPr>
            <a:spLocks noChangeArrowheads="1"/>
          </p:cNvSpPr>
          <p:nvPr/>
        </p:nvSpPr>
        <p:spPr bwMode="auto">
          <a:xfrm>
            <a:off x="1359217" y="1232059"/>
            <a:ext cx="6165056" cy="3911441"/>
          </a:xfrm>
          <a:prstGeom prst="rect">
            <a:avLst/>
          </a:prstGeom>
          <a:solidFill>
            <a:schemeClr val="tx1">
              <a:lumMod val="20000"/>
              <a:lumOff val="80000"/>
            </a:schemeClr>
          </a:solidFill>
          <a:ln w="9525">
            <a:solidFill>
              <a:schemeClr val="tx1"/>
            </a:solidFill>
            <a:prstDash val="lgDashDotDot"/>
            <a:miter lim="800000"/>
            <a:headEnd/>
            <a:tailEnd/>
          </a:ln>
        </p:spPr>
        <p:txBody>
          <a:bodyPr wrap="none" anchor="ctr"/>
          <a:lstStyle/>
          <a:p>
            <a:pPr eaLnBrk="0" fontAlgn="base" latinLnBrk="0" hangingPunct="0">
              <a:spcBef>
                <a:spcPct val="0"/>
              </a:spcBef>
              <a:spcAft>
                <a:spcPct val="0"/>
              </a:spcAft>
            </a:pPr>
            <a:endParaRPr lang="en-US" sz="1350">
              <a:solidFill>
                <a:prstClr val="black"/>
              </a:solidFill>
            </a:endParaRPr>
          </a:p>
        </p:txBody>
      </p:sp>
      <p:grpSp>
        <p:nvGrpSpPr>
          <p:cNvPr id="3" name="Group 13"/>
          <p:cNvGrpSpPr>
            <a:grpSpLocks/>
          </p:cNvGrpSpPr>
          <p:nvPr/>
        </p:nvGrpSpPr>
        <p:grpSpPr bwMode="auto">
          <a:xfrm>
            <a:off x="2378869" y="1469708"/>
            <a:ext cx="3157538" cy="3536156"/>
            <a:chOff x="888" y="1200"/>
            <a:chExt cx="2652" cy="2970"/>
          </a:xfrm>
        </p:grpSpPr>
        <p:sp>
          <p:nvSpPr>
            <p:cNvPr id="31" name="Line 11"/>
            <p:cNvSpPr>
              <a:spLocks noChangeShapeType="1"/>
            </p:cNvSpPr>
            <p:nvPr/>
          </p:nvSpPr>
          <p:spPr bwMode="auto">
            <a:xfrm flipV="1">
              <a:off x="1788" y="3822"/>
              <a:ext cx="918" cy="6"/>
            </a:xfrm>
            <a:prstGeom prst="line">
              <a:avLst/>
            </a:prstGeom>
            <a:noFill/>
            <a:ln w="38100" cmpd="dbl">
              <a:solidFill>
                <a:schemeClr val="hlink"/>
              </a:solidFill>
              <a:round/>
              <a:headEnd/>
              <a:tailEnd/>
            </a:ln>
            <a:extLst>
              <a:ext uri="{909E8E84-426E-40DD-AFC4-6F175D3DCCD1}">
                <a14:hiddenFill xmlns:a14="http://schemas.microsoft.com/office/drawing/2010/main">
                  <a:noFill/>
                </a14:hiddenFill>
              </a:ext>
            </a:extLst>
          </p:spPr>
          <p:txBody>
            <a:bodyPr/>
            <a:lstStyle/>
            <a:p>
              <a:pPr eaLnBrk="0" fontAlgn="base" latinLnBrk="0" hangingPunct="0">
                <a:spcBef>
                  <a:spcPct val="0"/>
                </a:spcBef>
                <a:spcAft>
                  <a:spcPct val="0"/>
                </a:spcAft>
              </a:pPr>
              <a:endParaRPr lang="en-US" sz="1350">
                <a:solidFill>
                  <a:prstClr val="black"/>
                </a:solidFill>
              </a:endParaRPr>
            </a:p>
          </p:txBody>
        </p:sp>
        <p:sp>
          <p:nvSpPr>
            <p:cNvPr id="6164" name="Line 11"/>
            <p:cNvSpPr>
              <a:spLocks noChangeShapeType="1"/>
            </p:cNvSpPr>
            <p:nvPr/>
          </p:nvSpPr>
          <p:spPr bwMode="auto">
            <a:xfrm flipV="1">
              <a:off x="1788" y="3024"/>
              <a:ext cx="918" cy="6"/>
            </a:xfrm>
            <a:prstGeom prst="line">
              <a:avLst/>
            </a:prstGeom>
            <a:noFill/>
            <a:ln w="38100" cmpd="dbl">
              <a:solidFill>
                <a:schemeClr val="hlink"/>
              </a:solidFill>
              <a:round/>
              <a:headEnd/>
              <a:tailEnd/>
            </a:ln>
            <a:extLst>
              <a:ext uri="{909E8E84-426E-40DD-AFC4-6F175D3DCCD1}">
                <a14:hiddenFill xmlns:a14="http://schemas.microsoft.com/office/drawing/2010/main">
                  <a:noFill/>
                </a14:hiddenFill>
              </a:ext>
            </a:extLst>
          </p:spPr>
          <p:txBody>
            <a:bodyPr/>
            <a:lstStyle/>
            <a:p>
              <a:pPr eaLnBrk="0" fontAlgn="base" latinLnBrk="0" hangingPunct="0">
                <a:spcBef>
                  <a:spcPct val="0"/>
                </a:spcBef>
                <a:spcAft>
                  <a:spcPct val="0"/>
                </a:spcAft>
              </a:pPr>
              <a:endParaRPr lang="en-US" sz="1350">
                <a:solidFill>
                  <a:prstClr val="black"/>
                </a:solidFill>
              </a:endParaRPr>
            </a:p>
          </p:txBody>
        </p:sp>
        <p:sp>
          <p:nvSpPr>
            <p:cNvPr id="6160" name="Rectangle 7"/>
            <p:cNvSpPr>
              <a:spLocks noChangeArrowheads="1"/>
            </p:cNvSpPr>
            <p:nvPr/>
          </p:nvSpPr>
          <p:spPr bwMode="auto">
            <a:xfrm>
              <a:off x="888" y="1200"/>
              <a:ext cx="1632" cy="576"/>
            </a:xfrm>
            <a:prstGeom prst="rect">
              <a:avLst/>
            </a:prstGeom>
            <a:solidFill>
              <a:schemeClr val="accent1"/>
            </a:solidFill>
            <a:ln w="9525">
              <a:solidFill>
                <a:schemeClr val="folHlink"/>
              </a:solidFill>
              <a:miter lim="800000"/>
              <a:headEnd/>
              <a:tailEnd/>
            </a:ln>
          </p:spPr>
          <p:txBody>
            <a:bodyPr wrap="none" anchor="ctr"/>
            <a:lstStyle/>
            <a:p>
              <a:pPr algn="ctr" eaLnBrk="0" fontAlgn="base" latinLnBrk="0" hangingPunct="0">
                <a:spcBef>
                  <a:spcPct val="0"/>
                </a:spcBef>
                <a:spcAft>
                  <a:spcPct val="0"/>
                </a:spcAft>
              </a:pPr>
              <a:r>
                <a:rPr lang="en-US" sz="2400" b="1">
                  <a:solidFill>
                    <a:prstClr val="white"/>
                  </a:solidFill>
                </a:rPr>
                <a:t>Khai báo</a:t>
              </a:r>
            </a:p>
          </p:txBody>
        </p:sp>
        <p:sp>
          <p:nvSpPr>
            <p:cNvPr id="6161" name="Rectangle 8"/>
            <p:cNvSpPr>
              <a:spLocks noChangeArrowheads="1"/>
            </p:cNvSpPr>
            <p:nvPr/>
          </p:nvSpPr>
          <p:spPr bwMode="auto">
            <a:xfrm>
              <a:off x="1896" y="2730"/>
              <a:ext cx="1632" cy="576"/>
            </a:xfrm>
            <a:prstGeom prst="rect">
              <a:avLst/>
            </a:prstGeom>
            <a:solidFill>
              <a:schemeClr val="accent1"/>
            </a:solidFill>
            <a:ln w="9525">
              <a:solidFill>
                <a:schemeClr val="folHlink"/>
              </a:solidFill>
              <a:miter lim="800000"/>
              <a:headEnd/>
              <a:tailEnd/>
            </a:ln>
          </p:spPr>
          <p:txBody>
            <a:bodyPr wrap="none" anchor="ctr"/>
            <a:lstStyle/>
            <a:p>
              <a:pPr algn="ctr" eaLnBrk="0" fontAlgn="base" latinLnBrk="0" hangingPunct="0">
                <a:spcBef>
                  <a:spcPct val="0"/>
                </a:spcBef>
                <a:spcAft>
                  <a:spcPct val="0"/>
                </a:spcAft>
              </a:pPr>
              <a:r>
                <a:rPr lang="en-US" sz="2000" b="1" dirty="0" err="1">
                  <a:solidFill>
                    <a:prstClr val="white"/>
                  </a:solidFill>
                </a:rPr>
                <a:t>Cài</a:t>
              </a:r>
              <a:r>
                <a:rPr lang="en-US" sz="2000" b="1" dirty="0">
                  <a:solidFill>
                    <a:prstClr val="white"/>
                  </a:solidFill>
                </a:rPr>
                <a:t> </a:t>
              </a:r>
              <a:r>
                <a:rPr lang="en-US" sz="2000" b="1" dirty="0" err="1">
                  <a:solidFill>
                    <a:prstClr val="white"/>
                  </a:solidFill>
                </a:rPr>
                <a:t>đặt</a:t>
              </a:r>
              <a:r>
                <a:rPr lang="en-US" sz="2000" b="1" dirty="0">
                  <a:solidFill>
                    <a:prstClr val="white"/>
                  </a:solidFill>
                </a:rPr>
                <a:t> </a:t>
              </a:r>
              <a:r>
                <a:rPr lang="en-US" sz="2000" b="1" dirty="0" err="1">
                  <a:solidFill>
                    <a:prstClr val="white"/>
                  </a:solidFill>
                </a:rPr>
                <a:t>chương</a:t>
              </a:r>
              <a:endParaRPr lang="en-US" sz="2000" b="1" dirty="0">
                <a:solidFill>
                  <a:prstClr val="white"/>
                </a:solidFill>
              </a:endParaRPr>
            </a:p>
            <a:p>
              <a:pPr algn="ctr" eaLnBrk="0" fontAlgn="base" latinLnBrk="0" hangingPunct="0">
                <a:spcBef>
                  <a:spcPct val="0"/>
                </a:spcBef>
                <a:spcAft>
                  <a:spcPct val="0"/>
                </a:spcAft>
              </a:pPr>
              <a:r>
                <a:rPr lang="en-US" sz="2000" b="1" dirty="0">
                  <a:solidFill>
                    <a:prstClr val="white"/>
                  </a:solidFill>
                </a:rPr>
                <a:t> </a:t>
              </a:r>
              <a:r>
                <a:rPr lang="en-US" sz="2000" b="1" dirty="0" err="1">
                  <a:solidFill>
                    <a:prstClr val="white"/>
                  </a:solidFill>
                </a:rPr>
                <a:t>trình</a:t>
              </a:r>
              <a:r>
                <a:rPr lang="en-US" sz="2000" b="1" dirty="0">
                  <a:solidFill>
                    <a:prstClr val="white"/>
                  </a:solidFill>
                </a:rPr>
                <a:t> con</a:t>
              </a:r>
            </a:p>
          </p:txBody>
        </p:sp>
        <p:sp>
          <p:nvSpPr>
            <p:cNvPr id="6162" name="Rectangle 9"/>
            <p:cNvSpPr>
              <a:spLocks noChangeArrowheads="1"/>
            </p:cNvSpPr>
            <p:nvPr/>
          </p:nvSpPr>
          <p:spPr bwMode="auto">
            <a:xfrm>
              <a:off x="1890" y="3582"/>
              <a:ext cx="1650" cy="588"/>
            </a:xfrm>
            <a:prstGeom prst="rect">
              <a:avLst/>
            </a:prstGeom>
            <a:solidFill>
              <a:schemeClr val="accent1"/>
            </a:solidFill>
            <a:ln w="9525">
              <a:solidFill>
                <a:schemeClr val="folHlink"/>
              </a:solidFill>
              <a:miter lim="800000"/>
              <a:headEnd/>
              <a:tailEnd/>
            </a:ln>
          </p:spPr>
          <p:txBody>
            <a:bodyPr wrap="none" anchor="ctr"/>
            <a:lstStyle/>
            <a:p>
              <a:pPr algn="ctr" eaLnBrk="0" fontAlgn="base" latinLnBrk="0" hangingPunct="0">
                <a:spcBef>
                  <a:spcPct val="0"/>
                </a:spcBef>
                <a:spcAft>
                  <a:spcPct val="0"/>
                </a:spcAft>
              </a:pPr>
              <a:r>
                <a:rPr lang="en-US" sz="2400" b="1">
                  <a:solidFill>
                    <a:prstClr val="white"/>
                  </a:solidFill>
                </a:rPr>
                <a:t>Hàm main()</a:t>
              </a:r>
            </a:p>
          </p:txBody>
        </p:sp>
        <p:sp>
          <p:nvSpPr>
            <p:cNvPr id="6163" name="Line 10"/>
            <p:cNvSpPr>
              <a:spLocks noChangeShapeType="1"/>
            </p:cNvSpPr>
            <p:nvPr/>
          </p:nvSpPr>
          <p:spPr bwMode="auto">
            <a:xfrm>
              <a:off x="1776" y="1776"/>
              <a:ext cx="0" cy="2082"/>
            </a:xfrm>
            <a:prstGeom prst="line">
              <a:avLst/>
            </a:prstGeom>
            <a:noFill/>
            <a:ln w="38100" cmpd="dbl">
              <a:solidFill>
                <a:schemeClr val="hlink"/>
              </a:solidFill>
              <a:round/>
              <a:headEnd/>
              <a:tailEnd/>
            </a:ln>
            <a:extLst>
              <a:ext uri="{909E8E84-426E-40DD-AFC4-6F175D3DCCD1}">
                <a14:hiddenFill xmlns:a14="http://schemas.microsoft.com/office/drawing/2010/main">
                  <a:noFill/>
                </a14:hiddenFill>
              </a:ext>
            </a:extLst>
          </p:spPr>
          <p:txBody>
            <a:bodyPr/>
            <a:lstStyle/>
            <a:p>
              <a:pPr eaLnBrk="0" fontAlgn="base" latinLnBrk="0" hangingPunct="0">
                <a:spcBef>
                  <a:spcPct val="0"/>
                </a:spcBef>
                <a:spcAft>
                  <a:spcPct val="0"/>
                </a:spcAft>
              </a:pPr>
              <a:endParaRPr lang="en-US" sz="1350">
                <a:solidFill>
                  <a:prstClr val="black"/>
                </a:solidFill>
              </a:endParaRPr>
            </a:p>
          </p:txBody>
        </p:sp>
        <p:sp>
          <p:nvSpPr>
            <p:cNvPr id="28" name="Rectangle 8"/>
            <p:cNvSpPr>
              <a:spLocks noChangeArrowheads="1"/>
            </p:cNvSpPr>
            <p:nvPr/>
          </p:nvSpPr>
          <p:spPr bwMode="auto">
            <a:xfrm>
              <a:off x="906" y="2028"/>
              <a:ext cx="1632" cy="576"/>
            </a:xfrm>
            <a:prstGeom prst="rect">
              <a:avLst/>
            </a:prstGeom>
            <a:solidFill>
              <a:schemeClr val="accent1"/>
            </a:solidFill>
            <a:ln w="9525">
              <a:solidFill>
                <a:schemeClr val="folHlink"/>
              </a:solidFill>
              <a:miter lim="800000"/>
              <a:headEnd/>
              <a:tailEnd/>
            </a:ln>
          </p:spPr>
          <p:txBody>
            <a:bodyPr wrap="none" anchor="ctr"/>
            <a:lstStyle/>
            <a:p>
              <a:pPr algn="ctr" eaLnBrk="0" fontAlgn="base" latinLnBrk="0" hangingPunct="0">
                <a:spcBef>
                  <a:spcPct val="0"/>
                </a:spcBef>
                <a:spcAft>
                  <a:spcPct val="0"/>
                </a:spcAft>
              </a:pPr>
              <a:r>
                <a:rPr lang="en-US" sz="2400" b="1" dirty="0" err="1">
                  <a:solidFill>
                    <a:prstClr val="white"/>
                  </a:solidFill>
                </a:rPr>
                <a:t>Khai</a:t>
              </a:r>
              <a:r>
                <a:rPr lang="en-US" sz="2400" b="1" dirty="0">
                  <a:solidFill>
                    <a:prstClr val="white"/>
                  </a:solidFill>
                </a:rPr>
                <a:t> </a:t>
              </a:r>
              <a:r>
                <a:rPr lang="en-US" sz="2400" b="1" dirty="0" err="1">
                  <a:solidFill>
                    <a:prstClr val="white"/>
                  </a:solidFill>
                </a:rPr>
                <a:t>báo</a:t>
              </a:r>
              <a:r>
                <a:rPr lang="en-US" sz="2400" b="1" dirty="0">
                  <a:solidFill>
                    <a:prstClr val="white"/>
                  </a:solidFill>
                </a:rPr>
                <a:t> </a:t>
              </a:r>
              <a:r>
                <a:rPr lang="en-US" sz="2400" b="1" dirty="0" err="1">
                  <a:solidFill>
                    <a:prstClr val="white"/>
                  </a:solidFill>
                </a:rPr>
                <a:t>lớp</a:t>
              </a:r>
              <a:endParaRPr lang="en-US" sz="2400" b="1" dirty="0">
                <a:solidFill>
                  <a:prstClr val="white"/>
                </a:solidFill>
              </a:endParaRPr>
            </a:p>
          </p:txBody>
        </p:sp>
      </p:grpSp>
      <p:sp>
        <p:nvSpPr>
          <p:cNvPr id="10254" name="Text Box 14"/>
          <p:cNvSpPr txBox="1">
            <a:spLocks noChangeArrowheads="1"/>
          </p:cNvSpPr>
          <p:nvPr/>
        </p:nvSpPr>
        <p:spPr bwMode="auto">
          <a:xfrm rot="-5400000">
            <a:off x="245864" y="2726427"/>
            <a:ext cx="314325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eaLnBrk="1" fontAlgn="base" latinLnBrk="0" hangingPunct="1">
              <a:spcBef>
                <a:spcPct val="0"/>
              </a:spcBef>
              <a:spcAft>
                <a:spcPct val="0"/>
              </a:spcAft>
            </a:pPr>
            <a:r>
              <a:rPr lang="en-US" sz="2100" b="1" dirty="0">
                <a:solidFill>
                  <a:srgbClr val="0000CC"/>
                </a:solidFill>
                <a:latin typeface="Courier New" panose="02070309020205020404" pitchFamily="49" charset="0"/>
              </a:rPr>
              <a:t>CHƯƠNG TRÌNH  JAVA</a:t>
            </a:r>
          </a:p>
        </p:txBody>
      </p:sp>
      <p:grpSp>
        <p:nvGrpSpPr>
          <p:cNvPr id="4" name="Group 17"/>
          <p:cNvGrpSpPr>
            <a:grpSpLocks/>
          </p:cNvGrpSpPr>
          <p:nvPr/>
        </p:nvGrpSpPr>
        <p:grpSpPr bwMode="auto">
          <a:xfrm>
            <a:off x="4357688" y="1476851"/>
            <a:ext cx="2257425" cy="642938"/>
            <a:chOff x="2448" y="768"/>
            <a:chExt cx="2784" cy="720"/>
          </a:xfrm>
        </p:grpSpPr>
        <p:sp>
          <p:nvSpPr>
            <p:cNvPr id="6158" name="AutoShape 15"/>
            <p:cNvSpPr>
              <a:spLocks noChangeArrowheads="1"/>
            </p:cNvSpPr>
            <p:nvPr/>
          </p:nvSpPr>
          <p:spPr bwMode="auto">
            <a:xfrm>
              <a:off x="2880" y="768"/>
              <a:ext cx="2352" cy="720"/>
            </a:xfrm>
            <a:prstGeom prst="foldedCorner">
              <a:avLst>
                <a:gd name="adj" fmla="val 12500"/>
              </a:avLst>
            </a:prstGeom>
            <a:solidFill>
              <a:srgbClr val="FFCCCC"/>
            </a:solidFill>
            <a:ln w="9525">
              <a:solidFill>
                <a:srgbClr val="0000CC"/>
              </a:solidFill>
              <a:prstDash val="dashDot"/>
              <a:round/>
              <a:headEnd/>
              <a:tailEnd/>
            </a:ln>
          </p:spPr>
          <p:txBody>
            <a:bodyPr wrap="none" anchor="ctr"/>
            <a:lstStyle/>
            <a:p>
              <a:pPr eaLnBrk="0" fontAlgn="base" latinLnBrk="0" hangingPunct="0">
                <a:spcBef>
                  <a:spcPct val="0"/>
                </a:spcBef>
                <a:spcAft>
                  <a:spcPct val="0"/>
                </a:spcAft>
              </a:pPr>
              <a:r>
                <a:rPr lang="en-US" sz="1350" dirty="0" err="1">
                  <a:solidFill>
                    <a:prstClr val="black"/>
                  </a:solidFill>
                </a:rPr>
                <a:t>Khai</a:t>
              </a:r>
              <a:r>
                <a:rPr lang="en-US" sz="1350" dirty="0">
                  <a:solidFill>
                    <a:prstClr val="black"/>
                  </a:solidFill>
                </a:rPr>
                <a:t> </a:t>
              </a:r>
              <a:r>
                <a:rPr lang="en-US" sz="1350" dirty="0" err="1">
                  <a:solidFill>
                    <a:prstClr val="black"/>
                  </a:solidFill>
                </a:rPr>
                <a:t>báo</a:t>
              </a:r>
              <a:r>
                <a:rPr lang="en-US" sz="1350" dirty="0">
                  <a:solidFill>
                    <a:prstClr val="black"/>
                  </a:solidFill>
                </a:rPr>
                <a:t> </a:t>
              </a:r>
              <a:r>
                <a:rPr lang="en-US" sz="1350" dirty="0" err="1">
                  <a:solidFill>
                    <a:prstClr val="black"/>
                  </a:solidFill>
                </a:rPr>
                <a:t>gói</a:t>
              </a:r>
              <a:endParaRPr lang="en-US" sz="1350" dirty="0">
                <a:solidFill>
                  <a:prstClr val="black"/>
                </a:solidFill>
              </a:endParaRPr>
            </a:p>
            <a:p>
              <a:pPr eaLnBrk="0" fontAlgn="base" latinLnBrk="0" hangingPunct="0">
                <a:spcBef>
                  <a:spcPct val="0"/>
                </a:spcBef>
                <a:spcAft>
                  <a:spcPct val="0"/>
                </a:spcAft>
              </a:pPr>
              <a:r>
                <a:rPr lang="en-US" sz="1350" dirty="0" err="1">
                  <a:solidFill>
                    <a:prstClr val="black"/>
                  </a:solidFill>
                </a:rPr>
                <a:t>Khai</a:t>
              </a:r>
              <a:r>
                <a:rPr lang="en-US" sz="1350" dirty="0">
                  <a:solidFill>
                    <a:prstClr val="black"/>
                  </a:solidFill>
                </a:rPr>
                <a:t> </a:t>
              </a:r>
              <a:r>
                <a:rPr lang="en-US" sz="1350" dirty="0" err="1">
                  <a:solidFill>
                    <a:prstClr val="black"/>
                  </a:solidFill>
                </a:rPr>
                <a:t>báo</a:t>
              </a:r>
              <a:r>
                <a:rPr lang="en-US" sz="1350" dirty="0">
                  <a:solidFill>
                    <a:prstClr val="black"/>
                  </a:solidFill>
                </a:rPr>
                <a:t> </a:t>
              </a:r>
              <a:r>
                <a:rPr lang="en-US" sz="1350" dirty="0" err="1">
                  <a:solidFill>
                    <a:prstClr val="black"/>
                  </a:solidFill>
                </a:rPr>
                <a:t>thư</a:t>
              </a:r>
              <a:r>
                <a:rPr lang="en-US" sz="1350" dirty="0">
                  <a:solidFill>
                    <a:prstClr val="black"/>
                  </a:solidFill>
                </a:rPr>
                <a:t> </a:t>
              </a:r>
              <a:r>
                <a:rPr lang="en-US" sz="1350" dirty="0" err="1">
                  <a:solidFill>
                    <a:prstClr val="black"/>
                  </a:solidFill>
                </a:rPr>
                <a:t>viện</a:t>
              </a:r>
              <a:r>
                <a:rPr lang="en-US" sz="1350" dirty="0">
                  <a:solidFill>
                    <a:prstClr val="black"/>
                  </a:solidFill>
                </a:rPr>
                <a:t>,…</a:t>
              </a:r>
            </a:p>
          </p:txBody>
        </p:sp>
        <p:sp>
          <p:nvSpPr>
            <p:cNvPr id="6159" name="Line 16"/>
            <p:cNvSpPr>
              <a:spLocks noChangeShapeType="1"/>
            </p:cNvSpPr>
            <p:nvPr/>
          </p:nvSpPr>
          <p:spPr bwMode="auto">
            <a:xfrm>
              <a:off x="2448" y="1152"/>
              <a:ext cx="432" cy="0"/>
            </a:xfrm>
            <a:prstGeom prst="line">
              <a:avLst/>
            </a:prstGeom>
            <a:noFill/>
            <a:ln w="57150" cmpd="thickThin">
              <a:solidFill>
                <a:srgbClr val="0000CC"/>
              </a:solidFill>
              <a:prstDash val="dashDot"/>
              <a:round/>
              <a:headEnd/>
              <a:tailEnd type="triangle" w="med" len="med"/>
            </a:ln>
            <a:extLst>
              <a:ext uri="{909E8E84-426E-40DD-AFC4-6F175D3DCCD1}">
                <a14:hiddenFill xmlns:a14="http://schemas.microsoft.com/office/drawing/2010/main">
                  <a:noFill/>
                </a14:hiddenFill>
              </a:ext>
            </a:extLst>
          </p:spPr>
          <p:txBody>
            <a:bodyPr/>
            <a:lstStyle/>
            <a:p>
              <a:pPr eaLnBrk="0" fontAlgn="base" latinLnBrk="0" hangingPunct="0">
                <a:spcBef>
                  <a:spcPct val="0"/>
                </a:spcBef>
                <a:spcAft>
                  <a:spcPct val="0"/>
                </a:spcAft>
              </a:pPr>
              <a:endParaRPr lang="en-US" sz="1350">
                <a:solidFill>
                  <a:prstClr val="black"/>
                </a:solidFill>
              </a:endParaRPr>
            </a:p>
          </p:txBody>
        </p:sp>
      </p:grpSp>
      <p:grpSp>
        <p:nvGrpSpPr>
          <p:cNvPr id="6" name="Group 21"/>
          <p:cNvGrpSpPr>
            <a:grpSpLocks/>
          </p:cNvGrpSpPr>
          <p:nvPr/>
        </p:nvGrpSpPr>
        <p:grpSpPr bwMode="auto">
          <a:xfrm>
            <a:off x="5550822" y="4234339"/>
            <a:ext cx="1721690" cy="857250"/>
            <a:chOff x="2627" y="774"/>
            <a:chExt cx="2803" cy="720"/>
          </a:xfrm>
        </p:grpSpPr>
        <p:sp>
          <p:nvSpPr>
            <p:cNvPr id="6154" name="AutoShape 22"/>
            <p:cNvSpPr>
              <a:spLocks noChangeArrowheads="1"/>
            </p:cNvSpPr>
            <p:nvPr/>
          </p:nvSpPr>
          <p:spPr bwMode="auto">
            <a:xfrm>
              <a:off x="3078" y="774"/>
              <a:ext cx="2352" cy="720"/>
            </a:xfrm>
            <a:prstGeom prst="foldedCorner">
              <a:avLst>
                <a:gd name="adj" fmla="val 12500"/>
              </a:avLst>
            </a:prstGeom>
            <a:solidFill>
              <a:srgbClr val="FFCCCC"/>
            </a:solidFill>
            <a:ln w="9525">
              <a:solidFill>
                <a:srgbClr val="0000CC"/>
              </a:solidFill>
              <a:prstDash val="dash"/>
              <a:round/>
              <a:headEnd/>
              <a:tailEnd/>
            </a:ln>
          </p:spPr>
          <p:txBody>
            <a:bodyPr wrap="none" anchor="ctr"/>
            <a:lstStyle/>
            <a:p>
              <a:pPr eaLnBrk="0" fontAlgn="base" latinLnBrk="0" hangingPunct="0">
                <a:spcBef>
                  <a:spcPct val="0"/>
                </a:spcBef>
                <a:spcAft>
                  <a:spcPct val="0"/>
                </a:spcAft>
              </a:pPr>
              <a:r>
                <a:rPr lang="en-US" sz="1350" dirty="0" err="1">
                  <a:solidFill>
                    <a:prstClr val="black"/>
                  </a:solidFill>
                </a:rPr>
                <a:t>Nhập</a:t>
              </a:r>
              <a:r>
                <a:rPr lang="en-US" sz="1350" dirty="0">
                  <a:solidFill>
                    <a:prstClr val="black"/>
                  </a:solidFill>
                </a:rPr>
                <a:t> </a:t>
              </a:r>
              <a:r>
                <a:rPr lang="en-US" sz="1350" dirty="0" err="1">
                  <a:solidFill>
                    <a:prstClr val="black"/>
                  </a:solidFill>
                </a:rPr>
                <a:t>thông</a:t>
              </a:r>
              <a:r>
                <a:rPr lang="en-US" sz="1350" dirty="0">
                  <a:solidFill>
                    <a:prstClr val="black"/>
                  </a:solidFill>
                </a:rPr>
                <a:t> tin</a:t>
              </a:r>
            </a:p>
            <a:p>
              <a:pPr eaLnBrk="0" fontAlgn="base" latinLnBrk="0" hangingPunct="0">
                <a:spcBef>
                  <a:spcPct val="0"/>
                </a:spcBef>
                <a:spcAft>
                  <a:spcPct val="0"/>
                </a:spcAft>
              </a:pPr>
              <a:r>
                <a:rPr lang="en-US" sz="1350" dirty="0" err="1">
                  <a:solidFill>
                    <a:prstClr val="black"/>
                  </a:solidFill>
                </a:rPr>
                <a:t>Xử</a:t>
              </a:r>
              <a:r>
                <a:rPr lang="en-US" sz="1350" dirty="0">
                  <a:solidFill>
                    <a:prstClr val="black"/>
                  </a:solidFill>
                </a:rPr>
                <a:t> </a:t>
              </a:r>
              <a:r>
                <a:rPr lang="en-US" sz="1350" dirty="0" err="1">
                  <a:solidFill>
                    <a:prstClr val="black"/>
                  </a:solidFill>
                </a:rPr>
                <a:t>lý</a:t>
              </a:r>
              <a:r>
                <a:rPr lang="en-US" sz="1350" dirty="0">
                  <a:solidFill>
                    <a:prstClr val="black"/>
                  </a:solidFill>
                </a:rPr>
                <a:t> </a:t>
              </a:r>
              <a:r>
                <a:rPr lang="en-US" sz="1350" dirty="0" err="1">
                  <a:solidFill>
                    <a:prstClr val="black"/>
                  </a:solidFill>
                </a:rPr>
                <a:t>thông</a:t>
              </a:r>
              <a:r>
                <a:rPr lang="en-US" sz="1350" dirty="0">
                  <a:solidFill>
                    <a:prstClr val="black"/>
                  </a:solidFill>
                </a:rPr>
                <a:t> tin</a:t>
              </a:r>
            </a:p>
            <a:p>
              <a:pPr eaLnBrk="0" fontAlgn="base" latinLnBrk="0" hangingPunct="0">
                <a:spcBef>
                  <a:spcPct val="0"/>
                </a:spcBef>
                <a:spcAft>
                  <a:spcPct val="0"/>
                </a:spcAft>
              </a:pPr>
              <a:r>
                <a:rPr lang="en-US" sz="1350" dirty="0" err="1">
                  <a:solidFill>
                    <a:prstClr val="black"/>
                  </a:solidFill>
                </a:rPr>
                <a:t>Xuất</a:t>
              </a:r>
              <a:r>
                <a:rPr lang="en-US" sz="1350" dirty="0">
                  <a:solidFill>
                    <a:prstClr val="black"/>
                  </a:solidFill>
                </a:rPr>
                <a:t> </a:t>
              </a:r>
              <a:r>
                <a:rPr lang="en-US" sz="1350" dirty="0" err="1">
                  <a:solidFill>
                    <a:prstClr val="black"/>
                  </a:solidFill>
                </a:rPr>
                <a:t>kết</a:t>
              </a:r>
              <a:r>
                <a:rPr lang="en-US" sz="1350" dirty="0">
                  <a:solidFill>
                    <a:prstClr val="black"/>
                  </a:solidFill>
                </a:rPr>
                <a:t> </a:t>
              </a:r>
              <a:r>
                <a:rPr lang="en-US" sz="1350" dirty="0" err="1">
                  <a:solidFill>
                    <a:prstClr val="black"/>
                  </a:solidFill>
                </a:rPr>
                <a:t>quả</a:t>
              </a:r>
              <a:endParaRPr lang="en-US" sz="1350" dirty="0">
                <a:solidFill>
                  <a:prstClr val="black"/>
                </a:solidFill>
              </a:endParaRPr>
            </a:p>
          </p:txBody>
        </p:sp>
        <p:sp>
          <p:nvSpPr>
            <p:cNvPr id="6155" name="Line 23"/>
            <p:cNvSpPr>
              <a:spLocks noChangeShapeType="1"/>
            </p:cNvSpPr>
            <p:nvPr/>
          </p:nvSpPr>
          <p:spPr bwMode="auto">
            <a:xfrm>
              <a:off x="2627" y="1134"/>
              <a:ext cx="432" cy="0"/>
            </a:xfrm>
            <a:prstGeom prst="line">
              <a:avLst/>
            </a:prstGeom>
            <a:noFill/>
            <a:ln w="57150" cmpd="thickThin">
              <a:solidFill>
                <a:srgbClr val="0000CC"/>
              </a:solidFill>
              <a:prstDash val="dash"/>
              <a:round/>
              <a:headEnd/>
              <a:tailEnd type="triangle" w="med" len="med"/>
            </a:ln>
            <a:extLst>
              <a:ext uri="{909E8E84-426E-40DD-AFC4-6F175D3DCCD1}">
                <a14:hiddenFill xmlns:a14="http://schemas.microsoft.com/office/drawing/2010/main">
                  <a:noFill/>
                </a14:hiddenFill>
              </a:ext>
            </a:extLst>
          </p:spPr>
          <p:txBody>
            <a:bodyPr/>
            <a:lstStyle/>
            <a:p>
              <a:pPr eaLnBrk="0" fontAlgn="base" latinLnBrk="0" hangingPunct="0">
                <a:spcBef>
                  <a:spcPct val="0"/>
                </a:spcBef>
                <a:spcAft>
                  <a:spcPct val="0"/>
                </a:spcAft>
              </a:pPr>
              <a:endParaRPr lang="en-US" sz="1350">
                <a:solidFill>
                  <a:prstClr val="black"/>
                </a:solidFill>
              </a:endParaRPr>
            </a:p>
          </p:txBody>
        </p:sp>
      </p:grpSp>
      <p:sp>
        <p:nvSpPr>
          <p:cNvPr id="7" name="Title 6"/>
          <p:cNvSpPr>
            <a:spLocks noGrp="1"/>
          </p:cNvSpPr>
          <p:nvPr>
            <p:ph type="title"/>
          </p:nvPr>
        </p:nvSpPr>
        <p:spPr>
          <a:xfrm>
            <a:off x="159300" y="330725"/>
            <a:ext cx="8520600" cy="572700"/>
          </a:xfrm>
        </p:spPr>
        <p:txBody>
          <a:bodyPr>
            <a:noAutofit/>
          </a:bodyPr>
          <a:lstStyle/>
          <a:p>
            <a:r>
              <a:rPr lang="vi-VN" sz="2400" dirty="0" smtClean="0"/>
              <a:t>Cấu trúc chung của chương trình</a:t>
            </a:r>
            <a:br>
              <a:rPr lang="vi-VN" sz="2400" dirty="0" smtClean="0"/>
            </a:br>
            <a:endParaRPr lang="en-US" sz="2400" dirty="0"/>
          </a:p>
        </p:txBody>
      </p:sp>
    </p:spTree>
    <p:extLst>
      <p:ext uri="{BB962C8B-B14F-4D97-AF65-F5344CB8AC3E}">
        <p14:creationId xmlns:p14="http://schemas.microsoft.com/office/powerpoint/2010/main" val="21108546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5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1"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2000"/>
                                        <p:tgtEl>
                                          <p:spTgt spid="3"/>
                                        </p:tgtEl>
                                      </p:cBhvr>
                                    </p:animEffect>
                                  </p:childTnLst>
                                </p:cTn>
                              </p:par>
                            </p:childTnLst>
                          </p:cTn>
                        </p:par>
                        <p:par>
                          <p:cTn id="12" fill="hold" nodeType="afterGroup">
                            <p:stCondLst>
                              <p:cond delay="2000"/>
                            </p:stCondLst>
                            <p:childTnLst>
                              <p:par>
                                <p:cTn id="13" presetID="3" presetClass="entr" presetSubtype="10" fill="hold" grpId="0" nodeType="afterEffect">
                                  <p:stCondLst>
                                    <p:cond delay="0"/>
                                  </p:stCondLst>
                                  <p:childTnLst>
                                    <p:set>
                                      <p:cBhvr>
                                        <p:cTn id="14" dur="1" fill="hold">
                                          <p:stCondLst>
                                            <p:cond delay="0"/>
                                          </p:stCondLst>
                                        </p:cTn>
                                        <p:tgtEl>
                                          <p:spTgt spid="10254"/>
                                        </p:tgtEl>
                                        <p:attrNameLst>
                                          <p:attrName>style.visibility</p:attrName>
                                        </p:attrNameLst>
                                      </p:cBhvr>
                                      <p:to>
                                        <p:strVal val="visible"/>
                                      </p:to>
                                    </p:set>
                                    <p:animEffect transition="in" filter="blinds(horizontal)">
                                      <p:cBhvr>
                                        <p:cTn id="15" dur="500"/>
                                        <p:tgtEl>
                                          <p:spTgt spid="10254"/>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 presetClass="entr" presetSubtype="8"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0-#ppt_w/2"/>
                                          </p:val>
                                        </p:tav>
                                        <p:tav tm="100000">
                                          <p:val>
                                            <p:strVal val="#ppt_x"/>
                                          </p:val>
                                        </p:tav>
                                      </p:tavLst>
                                    </p:anim>
                                    <p:anim calcmode="lin" valueType="num">
                                      <p:cBhvr additive="base">
                                        <p:cTn id="21"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2" fill="hold" nodeType="clickPar">
                      <p:stCondLst>
                        <p:cond delay="indefinite"/>
                      </p:stCondLst>
                      <p:childTnLst>
                        <p:par>
                          <p:cTn id="23" fill="hold" nodeType="withGroup">
                            <p:stCondLst>
                              <p:cond delay="0"/>
                            </p:stCondLst>
                            <p:childTnLst>
                              <p:par>
                                <p:cTn id="24" presetID="2" presetClass="entr" presetSubtype="8"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0-#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2" grpId="0" animBg="1"/>
      <p:bldP spid="1025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220980" y="526350"/>
            <a:ext cx="8442960" cy="4090800"/>
          </a:xfrm>
          <a:prstGeom prst="rect">
            <a:avLst/>
          </a:prstGeom>
        </p:spPr>
        <p:txBody>
          <a:bodyPr spcFirstLastPara="1" wrap="square" lIns="91425" tIns="91425" rIns="91425" bIns="91425" anchor="ctr" anchorCtr="0">
            <a:normAutofit/>
          </a:bodyPr>
          <a:lstStyle/>
          <a:p>
            <a:pPr lvl="0">
              <a:lnSpc>
                <a:spcPct val="115000"/>
              </a:lnSpc>
            </a:pPr>
            <a:r>
              <a:rPr lang="vi-VN" dirty="0"/>
              <a:t>Các loại Literals trong Java</a:t>
            </a:r>
          </a:p>
        </p:txBody>
      </p:sp>
    </p:spTree>
    <p:extLst>
      <p:ext uri="{BB962C8B-B14F-4D97-AF65-F5344CB8AC3E}">
        <p14:creationId xmlns:p14="http://schemas.microsoft.com/office/powerpoint/2010/main" val="22272255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6460" y="445025"/>
            <a:ext cx="8520600" cy="572700"/>
          </a:xfrm>
        </p:spPr>
        <p:txBody>
          <a:bodyPr>
            <a:normAutofit fontScale="90000"/>
          </a:bodyPr>
          <a:lstStyle/>
          <a:p>
            <a:r>
              <a:rPr lang="en-US" dirty="0" err="1"/>
              <a:t>Khái</a:t>
            </a:r>
            <a:r>
              <a:rPr lang="en-US" dirty="0"/>
              <a:t> </a:t>
            </a:r>
            <a:r>
              <a:rPr lang="en-US" dirty="0" err="1"/>
              <a:t>niệm</a:t>
            </a:r>
            <a:r>
              <a:rPr lang="en-US" dirty="0"/>
              <a:t/>
            </a:r>
            <a:br>
              <a:rPr lang="en-US" dirty="0"/>
            </a:br>
            <a:endParaRPr lang="en-US" dirty="0"/>
          </a:p>
        </p:txBody>
      </p:sp>
      <p:sp>
        <p:nvSpPr>
          <p:cNvPr id="5" name="Rectangle 4"/>
          <p:cNvSpPr/>
          <p:nvPr/>
        </p:nvSpPr>
        <p:spPr>
          <a:xfrm>
            <a:off x="107504" y="1347614"/>
            <a:ext cx="8928992" cy="2682786"/>
          </a:xfrm>
          <a:prstGeom prst="rect">
            <a:avLst/>
          </a:prstGeom>
        </p:spPr>
        <p:txBody>
          <a:bodyPr wrap="square">
            <a:spAutoFit/>
          </a:bodyPr>
          <a:lstStyle/>
          <a:p>
            <a:pPr algn="just">
              <a:lnSpc>
                <a:spcPct val="150000"/>
              </a:lnSpc>
              <a:spcBef>
                <a:spcPts val="1000"/>
              </a:spcBef>
            </a:pPr>
            <a:r>
              <a:rPr lang="en-US" sz="1800" dirty="0" smtClean="0">
                <a:solidFill>
                  <a:schemeClr val="dk2"/>
                </a:solidFill>
                <a:latin typeface="Proxima Nova"/>
                <a:ea typeface="Proxima Nova"/>
                <a:cs typeface="Proxima Nova"/>
              </a:rPr>
              <a:t>- </a:t>
            </a:r>
            <a:r>
              <a:rPr lang="vi-VN" sz="1800" dirty="0" smtClean="0">
                <a:solidFill>
                  <a:schemeClr val="dk2"/>
                </a:solidFill>
                <a:latin typeface="Proxima Nova"/>
                <a:ea typeface="Proxima Nova"/>
                <a:cs typeface="Proxima Nova"/>
              </a:rPr>
              <a:t>Literals </a:t>
            </a:r>
            <a:r>
              <a:rPr lang="vi-VN" sz="1800" dirty="0">
                <a:solidFill>
                  <a:schemeClr val="dk2"/>
                </a:solidFill>
                <a:latin typeface="Proxima Nova"/>
                <a:ea typeface="Proxima Nova"/>
                <a:cs typeface="Proxima Nova"/>
              </a:rPr>
              <a:t>là một ký hiệu đại diện cho một giá trị cố định trong mã nguồn.</a:t>
            </a:r>
            <a:endParaRPr lang="en-US" sz="1800" dirty="0">
              <a:solidFill>
                <a:schemeClr val="dk2"/>
              </a:solidFill>
              <a:latin typeface="Proxima Nova"/>
              <a:ea typeface="Proxima Nova"/>
              <a:cs typeface="Proxima Nova"/>
            </a:endParaRPr>
          </a:p>
          <a:p>
            <a:pPr algn="just">
              <a:lnSpc>
                <a:spcPct val="150000"/>
              </a:lnSpc>
              <a:spcBef>
                <a:spcPts val="1000"/>
              </a:spcBef>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Literals là các giá trị không đổi xuất hiện trực tiếp trong chương trình</a:t>
            </a:r>
            <a:endParaRPr lang="en-US" sz="1800" dirty="0">
              <a:solidFill>
                <a:schemeClr val="dk2"/>
              </a:solidFill>
              <a:latin typeface="Proxima Nova"/>
              <a:ea typeface="Proxima Nova"/>
              <a:cs typeface="Proxima Nova"/>
            </a:endParaRPr>
          </a:p>
          <a:p>
            <a:pPr algn="just">
              <a:lnSpc>
                <a:spcPct val="150000"/>
              </a:lnSpc>
              <a:spcBef>
                <a:spcPts val="1000"/>
              </a:spcBef>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Trong phân tích từ vựng, Literals của một kiểu dữ liệu cụ thể được gọi là tokens.</a:t>
            </a:r>
            <a:endParaRPr lang="en-US" sz="1800" dirty="0">
              <a:solidFill>
                <a:schemeClr val="dk2"/>
              </a:solidFill>
              <a:latin typeface="Proxima Nova"/>
              <a:ea typeface="Proxima Nova"/>
              <a:cs typeface="Proxima Nova"/>
            </a:endParaRPr>
          </a:p>
          <a:p>
            <a:pPr algn="just">
              <a:lnSpc>
                <a:spcPct val="150000"/>
              </a:lnSpc>
              <a:spcBef>
                <a:spcPts val="1000"/>
              </a:spcBef>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Literals có thể được gán trực tiếp cho một biến. </a:t>
            </a:r>
            <a:endParaRPr lang="en-US" sz="1800" dirty="0">
              <a:solidFill>
                <a:schemeClr val="dk2"/>
              </a:solidFill>
              <a:latin typeface="Proxima Nova"/>
              <a:ea typeface="Proxima Nova"/>
              <a:cs typeface="Proxima Nova"/>
            </a:endParaRPr>
          </a:p>
          <a:p>
            <a:pPr algn="just">
              <a:lnSpc>
                <a:spcPct val="150000"/>
              </a:lnSpc>
              <a:spcBef>
                <a:spcPts val="1000"/>
              </a:spcBef>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Java có nhiều loại Literals khác nhau. </a:t>
            </a:r>
            <a:endParaRPr lang="en-US" sz="1800" dirty="0">
              <a:solidFill>
                <a:schemeClr val="dk2"/>
              </a:solidFill>
              <a:latin typeface="Proxima Nova"/>
              <a:ea typeface="Proxima Nova"/>
              <a:cs typeface="Proxima Nova"/>
            </a:endParaRPr>
          </a:p>
        </p:txBody>
      </p:sp>
      <p:pic>
        <p:nvPicPr>
          <p:cNvPr id="35" name="Picture 34"/>
          <p:cNvPicPr>
            <a:picLocks noChangeAspect="1"/>
          </p:cNvPicPr>
          <p:nvPr/>
        </p:nvPicPr>
        <p:blipFill rotWithShape="1">
          <a:blip r:embed="rId2"/>
          <a:srcRect b="20098"/>
          <a:stretch/>
        </p:blipFill>
        <p:spPr>
          <a:xfrm>
            <a:off x="5015839" y="3600988"/>
            <a:ext cx="2304256" cy="1224166"/>
          </a:xfrm>
          <a:prstGeom prst="rect">
            <a:avLst/>
          </a:prstGeom>
        </p:spPr>
      </p:pic>
    </p:spTree>
    <p:extLst>
      <p:ext uri="{BB962C8B-B14F-4D97-AF65-F5344CB8AC3E}">
        <p14:creationId xmlns:p14="http://schemas.microsoft.com/office/powerpoint/2010/main" val="58746931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Các</a:t>
            </a:r>
            <a:r>
              <a:rPr lang="en-US" dirty="0"/>
              <a:t> </a:t>
            </a:r>
            <a:r>
              <a:rPr lang="en-US" dirty="0" err="1"/>
              <a:t>loại</a:t>
            </a:r>
            <a:r>
              <a:rPr lang="en-US" dirty="0"/>
              <a:t> Literals </a:t>
            </a:r>
            <a:r>
              <a:rPr lang="en-US" dirty="0" err="1"/>
              <a:t>trong</a:t>
            </a:r>
            <a:r>
              <a:rPr lang="en-US" dirty="0"/>
              <a:t> Java</a:t>
            </a:r>
            <a:br>
              <a:rPr lang="en-US" dirty="0"/>
            </a:br>
            <a:endParaRPr lang="en-US" dirty="0"/>
          </a:p>
        </p:txBody>
      </p:sp>
      <p:sp>
        <p:nvSpPr>
          <p:cNvPr id="5" name="Rectangle 4"/>
          <p:cNvSpPr/>
          <p:nvPr/>
        </p:nvSpPr>
        <p:spPr>
          <a:xfrm>
            <a:off x="320592" y="1295410"/>
            <a:ext cx="1934928" cy="2646687"/>
          </a:xfrm>
          <a:prstGeom prst="rect">
            <a:avLst/>
          </a:prstGeom>
        </p:spPr>
        <p:txBody>
          <a:bodyPr wrap="square">
            <a:spAutoFit/>
          </a:bodyPr>
          <a:lstStyle/>
          <a:p>
            <a:pPr algn="just">
              <a:lnSpc>
                <a:spcPct val="150000"/>
              </a:lnSpc>
              <a:spcBef>
                <a:spcPts val="1000"/>
              </a:spcBef>
            </a:pPr>
            <a:r>
              <a:rPr lang="en-US" sz="1800" dirty="0">
                <a:solidFill>
                  <a:schemeClr val="dk2"/>
                </a:solidFill>
                <a:latin typeface="Proxima Nova"/>
                <a:ea typeface="Proxima Nova"/>
                <a:cs typeface="Proxima Nova"/>
              </a:rPr>
              <a:t>Có 4 </a:t>
            </a:r>
            <a:r>
              <a:rPr lang="en-US" sz="1800" dirty="0" err="1">
                <a:solidFill>
                  <a:schemeClr val="dk2"/>
                </a:solidFill>
                <a:latin typeface="Proxima Nova"/>
                <a:ea typeface="Proxima Nova"/>
                <a:cs typeface="Proxima Nova"/>
              </a:rPr>
              <a:t>loại</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chính</a:t>
            </a:r>
            <a:r>
              <a:rPr lang="en-US" sz="1800" dirty="0">
                <a:solidFill>
                  <a:schemeClr val="dk2"/>
                </a:solidFill>
                <a:latin typeface="Proxima Nova"/>
                <a:ea typeface="Proxima Nova"/>
                <a:cs typeface="Proxima Nova"/>
              </a:rPr>
              <a:t>:</a:t>
            </a:r>
          </a:p>
          <a:p>
            <a:pPr algn="just">
              <a:lnSpc>
                <a:spcPct val="150000"/>
              </a:lnSpc>
              <a:spcBef>
                <a:spcPts val="1000"/>
              </a:spcBef>
            </a:pPr>
            <a:r>
              <a:rPr lang="en-US" sz="1800" dirty="0">
                <a:solidFill>
                  <a:schemeClr val="dk2"/>
                </a:solidFill>
                <a:latin typeface="Proxima Nova"/>
                <a:ea typeface="Proxima Nova"/>
                <a:cs typeface="Proxima Nova"/>
              </a:rPr>
              <a:t>- Integer</a:t>
            </a:r>
          </a:p>
          <a:p>
            <a:pPr algn="just">
              <a:lnSpc>
                <a:spcPct val="150000"/>
              </a:lnSpc>
              <a:spcBef>
                <a:spcPts val="1000"/>
              </a:spcBef>
            </a:pPr>
            <a:r>
              <a:rPr lang="en-US" sz="1800" dirty="0">
                <a:solidFill>
                  <a:schemeClr val="dk2"/>
                </a:solidFill>
                <a:latin typeface="Proxima Nova"/>
                <a:ea typeface="Proxima Nova"/>
                <a:cs typeface="Proxima Nova"/>
              </a:rPr>
              <a:t>- Character</a:t>
            </a:r>
          </a:p>
          <a:p>
            <a:pPr algn="just">
              <a:lnSpc>
                <a:spcPct val="150000"/>
              </a:lnSpc>
              <a:spcBef>
                <a:spcPts val="1000"/>
              </a:spcBef>
            </a:pPr>
            <a:r>
              <a:rPr lang="en-US" sz="1800" dirty="0">
                <a:solidFill>
                  <a:schemeClr val="dk2"/>
                </a:solidFill>
                <a:latin typeface="Proxima Nova"/>
                <a:ea typeface="Proxima Nova"/>
                <a:cs typeface="Proxima Nova"/>
              </a:rPr>
              <a:t>- Boolean</a:t>
            </a:r>
          </a:p>
          <a:p>
            <a:pPr algn="just">
              <a:lnSpc>
                <a:spcPct val="150000"/>
              </a:lnSpc>
              <a:spcBef>
                <a:spcPts val="1000"/>
              </a:spcBef>
            </a:pPr>
            <a:r>
              <a:rPr lang="en-US" sz="1800" dirty="0">
                <a:solidFill>
                  <a:schemeClr val="dk2"/>
                </a:solidFill>
                <a:latin typeface="Proxima Nova"/>
                <a:ea typeface="Proxima Nova"/>
                <a:cs typeface="Proxima Nova"/>
              </a:rPr>
              <a:t>- String</a:t>
            </a:r>
          </a:p>
        </p:txBody>
      </p:sp>
      <p:pic>
        <p:nvPicPr>
          <p:cNvPr id="3" name="Picture 2"/>
          <p:cNvPicPr>
            <a:picLocks noChangeAspect="1"/>
          </p:cNvPicPr>
          <p:nvPr/>
        </p:nvPicPr>
        <p:blipFill>
          <a:blip r:embed="rId3"/>
          <a:stretch>
            <a:fillRect/>
          </a:stretch>
        </p:blipFill>
        <p:spPr>
          <a:xfrm>
            <a:off x="2555012" y="1475626"/>
            <a:ext cx="6041908" cy="2736304"/>
          </a:xfrm>
          <a:prstGeom prst="rect">
            <a:avLst/>
          </a:prstGeom>
        </p:spPr>
      </p:pic>
    </p:spTree>
    <p:extLst>
      <p:ext uri="{BB962C8B-B14F-4D97-AF65-F5344CB8AC3E}">
        <p14:creationId xmlns:p14="http://schemas.microsoft.com/office/powerpoint/2010/main" val="14882022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Integer Literals </a:t>
            </a:r>
            <a:br>
              <a:rPr lang="en-US" dirty="0"/>
            </a:br>
            <a:endParaRPr lang="en-US" dirty="0"/>
          </a:p>
        </p:txBody>
      </p:sp>
      <p:sp>
        <p:nvSpPr>
          <p:cNvPr id="5" name="Rectangle 4"/>
          <p:cNvSpPr/>
          <p:nvPr/>
        </p:nvSpPr>
        <p:spPr>
          <a:xfrm>
            <a:off x="123568" y="1340758"/>
            <a:ext cx="8928992" cy="3596882"/>
          </a:xfrm>
          <a:prstGeom prst="rect">
            <a:avLst/>
          </a:prstGeom>
        </p:spPr>
        <p:txBody>
          <a:bodyPr vert="horz" lIns="91440" tIns="45720" rIns="91440" bIns="45720" rtlCol="0">
            <a:noAutofit/>
          </a:bodyPr>
          <a:lstStyle/>
          <a:p>
            <a:pPr algn="just">
              <a:lnSpc>
                <a:spcPct val="150000"/>
              </a:lnSpc>
            </a:pPr>
            <a:r>
              <a:rPr lang="vi-VN" sz="1800" dirty="0">
                <a:solidFill>
                  <a:schemeClr val="dk2"/>
                </a:solidFill>
                <a:latin typeface="Proxima Nova"/>
                <a:ea typeface="Proxima Nova"/>
                <a:cs typeface="Proxima Nova"/>
              </a:rPr>
              <a:t>- Integer: Số nguyên là dãy các chữ số. Có ba loại số nguyên:</a:t>
            </a:r>
          </a:p>
          <a:p>
            <a:pPr algn="just">
              <a:lnSpc>
                <a:spcPct val="150000"/>
              </a:lnSpc>
            </a:pPr>
            <a:r>
              <a:rPr lang="vi-VN" sz="1800" dirty="0">
                <a:solidFill>
                  <a:schemeClr val="dk2"/>
                </a:solidFill>
                <a:latin typeface="Proxima Nova"/>
                <a:ea typeface="Proxima Nova"/>
                <a:cs typeface="Proxima Nova"/>
              </a:rPr>
              <a:t>+ Số nguyên thập phân: Đây là tập hợp các số bao gồm các chữ số từ 0 đến 9. Nó có thể có giá trị dương (+) hoặc âm (-). Lưu ý rằng giữa các số không được phép có dấu phẩy và các ký tự không phải chữ số. </a:t>
            </a:r>
            <a:endParaRPr lang="en-US" sz="1800" dirty="0">
              <a:solidFill>
                <a:schemeClr val="dk2"/>
              </a:solidFill>
              <a:latin typeface="Proxima Nova"/>
              <a:ea typeface="Proxima Nova"/>
              <a:cs typeface="Proxima Nova"/>
            </a:endParaRPr>
          </a:p>
          <a:p>
            <a:pPr algn="just">
              <a:lnSpc>
                <a:spcPct val="150000"/>
              </a:lnSpc>
            </a:pPr>
            <a:r>
              <a:rPr lang="vi-VN" sz="1800" dirty="0">
                <a:solidFill>
                  <a:schemeClr val="dk2"/>
                </a:solidFill>
                <a:latin typeface="Proxima Nova"/>
                <a:ea typeface="Proxima Nova"/>
                <a:cs typeface="Proxima Nova"/>
              </a:rPr>
              <a:t>Ví dụ: 5678, +657, -89, v.v.</a:t>
            </a:r>
          </a:p>
          <a:p>
            <a:pPr algn="just">
              <a:lnSpc>
                <a:spcPct val="150000"/>
              </a:lnSpc>
            </a:pPr>
            <a:r>
              <a:rPr lang="vi-VN" sz="1800" dirty="0">
                <a:solidFill>
                  <a:schemeClr val="dk2"/>
                </a:solidFill>
                <a:latin typeface="Proxima Nova"/>
                <a:ea typeface="Proxima Nova"/>
                <a:cs typeface="Proxima Nova"/>
              </a:rPr>
              <a:t>int decVal = 26;  </a:t>
            </a:r>
          </a:p>
          <a:p>
            <a:pPr algn="just">
              <a:lnSpc>
                <a:spcPct val="150000"/>
              </a:lnSpc>
            </a:pPr>
            <a:r>
              <a:rPr lang="vi-VN" sz="1800" dirty="0">
                <a:solidFill>
                  <a:schemeClr val="dk2"/>
                </a:solidFill>
                <a:latin typeface="Proxima Nova"/>
                <a:ea typeface="Proxima Nova"/>
                <a:cs typeface="Proxima Nova"/>
              </a:rPr>
              <a:t>+ Số nguyên bát phân: Là tổ hợp của các số có các chữ số từ 0 đến 7 với số 0 đứng đầu. Ví dụ: 045, 026,</a:t>
            </a:r>
          </a:p>
          <a:p>
            <a:pPr algn="just">
              <a:lnSpc>
                <a:spcPct val="150000"/>
              </a:lnSpc>
            </a:pPr>
            <a:r>
              <a:rPr lang="vi-VN" sz="1800" dirty="0">
                <a:solidFill>
                  <a:schemeClr val="dk2"/>
                </a:solidFill>
                <a:latin typeface="Proxima Nova"/>
                <a:ea typeface="Proxima Nova"/>
                <a:cs typeface="Proxima Nova"/>
              </a:rPr>
              <a:t>int octVal = 067;  </a:t>
            </a:r>
          </a:p>
        </p:txBody>
      </p:sp>
    </p:spTree>
    <p:extLst>
      <p:ext uri="{BB962C8B-B14F-4D97-AF65-F5344CB8AC3E}">
        <p14:creationId xmlns:p14="http://schemas.microsoft.com/office/powerpoint/2010/main" val="289662286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4644" y="1248554"/>
            <a:ext cx="8914576" cy="3803506"/>
          </a:xfrm>
          <a:prstGeom prst="rect">
            <a:avLst/>
          </a:prstGeom>
        </p:spPr>
        <p:txBody>
          <a:bodyPr vert="horz" lIns="91440" tIns="45720" rIns="91440" bIns="45720" rtlCol="0">
            <a:noAutofit/>
          </a:bodyPr>
          <a:lstStyle/>
          <a:p>
            <a:pPr algn="just">
              <a:lnSpc>
                <a:spcPct val="150000"/>
              </a:lnSpc>
            </a:pPr>
            <a:r>
              <a:rPr lang="vi-VN" sz="1800" dirty="0">
                <a:solidFill>
                  <a:schemeClr val="dk2"/>
                </a:solidFill>
                <a:latin typeface="Proxima Nova"/>
                <a:ea typeface="Proxima Nova"/>
                <a:cs typeface="Proxima Nova"/>
              </a:rPr>
              <a:t>+ Hệ thập lục phân: Dãy các chữ số đứng trước 0x hoặc 0X được coi là số nguyên thập lục phân. Nó cũng có thể bao gồm một ký tự từ a đến f hoặc A đến F đại diện cho các số tương ứng từ 10 đến 15. </a:t>
            </a:r>
            <a:endParaRPr lang="en-US" sz="1800" dirty="0">
              <a:solidFill>
                <a:schemeClr val="dk2"/>
              </a:solidFill>
              <a:latin typeface="Proxima Nova"/>
              <a:ea typeface="Proxima Nova"/>
              <a:cs typeface="Proxima Nova"/>
            </a:endParaRPr>
          </a:p>
          <a:p>
            <a:pPr algn="just">
              <a:lnSpc>
                <a:spcPct val="150000"/>
              </a:lnSpc>
            </a:pPr>
            <a:r>
              <a:rPr lang="vi-VN" sz="1800" dirty="0">
                <a:solidFill>
                  <a:schemeClr val="dk2"/>
                </a:solidFill>
                <a:latin typeface="Proxima Nova"/>
                <a:ea typeface="Proxima Nova"/>
                <a:cs typeface="Proxima Nova"/>
              </a:rPr>
              <a:t>Ví dụ: 0xd, 0xf,</a:t>
            </a:r>
          </a:p>
          <a:p>
            <a:pPr algn="just">
              <a:lnSpc>
                <a:spcPct val="150000"/>
              </a:lnSpc>
            </a:pPr>
            <a:r>
              <a:rPr lang="vi-VN" sz="1800" dirty="0">
                <a:solidFill>
                  <a:schemeClr val="dk2"/>
                </a:solidFill>
                <a:latin typeface="Proxima Nova"/>
                <a:ea typeface="Proxima Nova"/>
                <a:cs typeface="Proxima Nova"/>
              </a:rPr>
              <a:t>int hexVal = 0x1a;  </a:t>
            </a:r>
          </a:p>
          <a:p>
            <a:pPr algn="just">
              <a:lnSpc>
                <a:spcPct val="150000"/>
              </a:lnSpc>
            </a:pPr>
            <a:r>
              <a:rPr lang="vi-VN" sz="1800" dirty="0">
                <a:solidFill>
                  <a:schemeClr val="dk2"/>
                </a:solidFill>
                <a:latin typeface="Proxima Nova"/>
                <a:ea typeface="Proxima Nova"/>
                <a:cs typeface="Proxima Nova"/>
              </a:rPr>
              <a:t>+ Số nguyên nhị phân: Cơ số 2, có các chữ số bao gồm các số 0 và 1 </a:t>
            </a:r>
            <a:r>
              <a:rPr lang="en-US" sz="1800" dirty="0">
                <a:solidFill>
                  <a:schemeClr val="dk2"/>
                </a:solidFill>
                <a:latin typeface="Proxima Nova"/>
                <a:ea typeface="Proxima Nova"/>
                <a:cs typeface="Proxima Nova"/>
              </a:rPr>
              <a:t>(</a:t>
            </a:r>
            <a:r>
              <a:rPr lang="vi-VN" sz="1800" dirty="0">
                <a:solidFill>
                  <a:schemeClr val="dk2"/>
                </a:solidFill>
                <a:latin typeface="Proxima Nova"/>
                <a:ea typeface="Proxima Nova"/>
                <a:cs typeface="Proxima Nova"/>
              </a:rPr>
              <a:t>có thể tạo các ký tự nhị phân trong Java SE 7 trở lên). Tiền tố 0b đại diện cho hệ thống nhị phân. </a:t>
            </a:r>
            <a:endParaRPr lang="en-US" sz="1800" dirty="0">
              <a:solidFill>
                <a:schemeClr val="dk2"/>
              </a:solidFill>
              <a:latin typeface="Proxima Nova"/>
              <a:ea typeface="Proxima Nova"/>
              <a:cs typeface="Proxima Nova"/>
            </a:endParaRPr>
          </a:p>
          <a:p>
            <a:pPr algn="just">
              <a:lnSpc>
                <a:spcPct val="150000"/>
              </a:lnSpc>
            </a:pPr>
            <a:r>
              <a:rPr lang="vi-VN" sz="1800" dirty="0">
                <a:solidFill>
                  <a:schemeClr val="dk2"/>
                </a:solidFill>
                <a:latin typeface="Proxima Nova"/>
                <a:ea typeface="Proxima Nova"/>
                <a:cs typeface="Proxima Nova"/>
              </a:rPr>
              <a:t>Ví dụ: 0b11010.</a:t>
            </a:r>
          </a:p>
          <a:p>
            <a:pPr algn="just">
              <a:lnSpc>
                <a:spcPct val="150000"/>
              </a:lnSpc>
            </a:pPr>
            <a:r>
              <a:rPr lang="vi-VN" sz="1800" dirty="0">
                <a:solidFill>
                  <a:schemeClr val="dk2"/>
                </a:solidFill>
                <a:latin typeface="Proxima Nova"/>
                <a:ea typeface="Proxima Nova"/>
                <a:cs typeface="Proxima Nova"/>
              </a:rPr>
              <a:t>int binVal = 0b11010;  </a:t>
            </a:r>
          </a:p>
        </p:txBody>
      </p:sp>
      <p:sp>
        <p:nvSpPr>
          <p:cNvPr id="6" name="Title 3"/>
          <p:cNvSpPr>
            <a:spLocks noGrp="1"/>
          </p:cNvSpPr>
          <p:nvPr>
            <p:ph type="title"/>
          </p:nvPr>
        </p:nvSpPr>
        <p:spPr>
          <a:xfrm>
            <a:off x="311700" y="445025"/>
            <a:ext cx="8520600" cy="572700"/>
          </a:xfrm>
        </p:spPr>
        <p:txBody>
          <a:bodyPr>
            <a:normAutofit fontScale="90000"/>
          </a:bodyPr>
          <a:lstStyle/>
          <a:p>
            <a:r>
              <a:rPr lang="en-US" dirty="0"/>
              <a:t>Integer Literals </a:t>
            </a:r>
            <a:br>
              <a:rPr lang="en-US" dirty="0"/>
            </a:br>
            <a:endParaRPr lang="en-US" dirty="0"/>
          </a:p>
        </p:txBody>
      </p:sp>
    </p:spTree>
    <p:extLst>
      <p:ext uri="{BB962C8B-B14F-4D97-AF65-F5344CB8AC3E}">
        <p14:creationId xmlns:p14="http://schemas.microsoft.com/office/powerpoint/2010/main" val="29710531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US" altLang="ko-KR" dirty="0" smtClean="0"/>
              <a:t>Integer Literals </a:t>
            </a:r>
            <a:endParaRPr lang="ko-KR" altLang="en-US" dirty="0"/>
          </a:p>
        </p:txBody>
      </p:sp>
      <p:pic>
        <p:nvPicPr>
          <p:cNvPr id="3" name="Picture 2"/>
          <p:cNvPicPr>
            <a:picLocks noChangeAspect="1"/>
          </p:cNvPicPr>
          <p:nvPr/>
        </p:nvPicPr>
        <p:blipFill>
          <a:blip r:embed="rId2"/>
          <a:stretch>
            <a:fillRect/>
          </a:stretch>
        </p:blipFill>
        <p:spPr>
          <a:xfrm>
            <a:off x="213360" y="1255068"/>
            <a:ext cx="5017141" cy="3888432"/>
          </a:xfrm>
          <a:prstGeom prst="rect">
            <a:avLst/>
          </a:prstGeom>
          <a:ln>
            <a:solidFill>
              <a:srgbClr val="FF0000"/>
            </a:solidFill>
          </a:ln>
        </p:spPr>
      </p:pic>
      <p:pic>
        <p:nvPicPr>
          <p:cNvPr id="4" name="Picture 3"/>
          <p:cNvPicPr>
            <a:picLocks noChangeAspect="1"/>
          </p:cNvPicPr>
          <p:nvPr/>
        </p:nvPicPr>
        <p:blipFill>
          <a:blip r:embed="rId3"/>
          <a:stretch>
            <a:fillRect/>
          </a:stretch>
        </p:blipFill>
        <p:spPr>
          <a:xfrm>
            <a:off x="6948264" y="2067694"/>
            <a:ext cx="1205701" cy="2113442"/>
          </a:xfrm>
          <a:prstGeom prst="rect">
            <a:avLst/>
          </a:prstGeom>
          <a:ln>
            <a:solidFill>
              <a:srgbClr val="FF0000"/>
            </a:solidFill>
          </a:ln>
        </p:spPr>
      </p:pic>
      <p:sp>
        <p:nvSpPr>
          <p:cNvPr id="7" name="Title 3"/>
          <p:cNvSpPr>
            <a:spLocks noGrp="1"/>
          </p:cNvSpPr>
          <p:nvPr>
            <p:ph type="title"/>
          </p:nvPr>
        </p:nvSpPr>
        <p:spPr>
          <a:xfrm>
            <a:off x="311700" y="445025"/>
            <a:ext cx="8520600" cy="572700"/>
          </a:xfrm>
        </p:spPr>
        <p:txBody>
          <a:bodyPr>
            <a:normAutofit fontScale="90000"/>
          </a:bodyPr>
          <a:lstStyle/>
          <a:p>
            <a:r>
              <a:rPr lang="en-US" dirty="0"/>
              <a:t>Integer Literals </a:t>
            </a:r>
            <a:br>
              <a:rPr lang="en-US" dirty="0"/>
            </a:br>
            <a:endParaRPr lang="en-US" dirty="0"/>
          </a:p>
        </p:txBody>
      </p:sp>
    </p:spTree>
    <p:extLst>
      <p:ext uri="{BB962C8B-B14F-4D97-AF65-F5344CB8AC3E}">
        <p14:creationId xmlns:p14="http://schemas.microsoft.com/office/powerpoint/2010/main" val="311319519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US" altLang="ko-KR" dirty="0" smtClean="0"/>
              <a:t>Integer Literals </a:t>
            </a:r>
            <a:endParaRPr lang="ko-KR" altLang="en-US" dirty="0"/>
          </a:p>
        </p:txBody>
      </p:sp>
      <p:pic>
        <p:nvPicPr>
          <p:cNvPr id="3" name="Picture 2"/>
          <p:cNvPicPr>
            <a:picLocks noChangeAspect="1"/>
          </p:cNvPicPr>
          <p:nvPr/>
        </p:nvPicPr>
        <p:blipFill>
          <a:blip r:embed="rId2"/>
          <a:stretch>
            <a:fillRect/>
          </a:stretch>
        </p:blipFill>
        <p:spPr>
          <a:xfrm>
            <a:off x="236220" y="1255068"/>
            <a:ext cx="5017141" cy="3888432"/>
          </a:xfrm>
          <a:prstGeom prst="rect">
            <a:avLst/>
          </a:prstGeom>
          <a:ln>
            <a:solidFill>
              <a:srgbClr val="FF0000"/>
            </a:solidFill>
          </a:ln>
        </p:spPr>
      </p:pic>
      <p:pic>
        <p:nvPicPr>
          <p:cNvPr id="4" name="Picture 3"/>
          <p:cNvPicPr>
            <a:picLocks noChangeAspect="1"/>
          </p:cNvPicPr>
          <p:nvPr/>
        </p:nvPicPr>
        <p:blipFill>
          <a:blip r:embed="rId3"/>
          <a:stretch>
            <a:fillRect/>
          </a:stretch>
        </p:blipFill>
        <p:spPr>
          <a:xfrm>
            <a:off x="6948264" y="2067694"/>
            <a:ext cx="1205701" cy="2113442"/>
          </a:xfrm>
          <a:prstGeom prst="rect">
            <a:avLst/>
          </a:prstGeom>
          <a:ln>
            <a:solidFill>
              <a:srgbClr val="FF0000"/>
            </a:solidFill>
          </a:ln>
        </p:spPr>
      </p:pic>
      <p:sp>
        <p:nvSpPr>
          <p:cNvPr id="7" name="Title 3"/>
          <p:cNvSpPr>
            <a:spLocks noGrp="1"/>
          </p:cNvSpPr>
          <p:nvPr>
            <p:ph type="title"/>
          </p:nvPr>
        </p:nvSpPr>
        <p:spPr>
          <a:xfrm>
            <a:off x="311700" y="445025"/>
            <a:ext cx="8520600" cy="572700"/>
          </a:xfrm>
        </p:spPr>
        <p:txBody>
          <a:bodyPr>
            <a:normAutofit fontScale="90000"/>
          </a:bodyPr>
          <a:lstStyle/>
          <a:p>
            <a:r>
              <a:rPr lang="en-US" dirty="0"/>
              <a:t>Integer Literals </a:t>
            </a:r>
            <a:br>
              <a:rPr lang="en-US" dirty="0"/>
            </a:br>
            <a:endParaRPr lang="en-US" dirty="0"/>
          </a:p>
        </p:txBody>
      </p:sp>
    </p:spTree>
    <p:extLst>
      <p:ext uri="{BB962C8B-B14F-4D97-AF65-F5344CB8AC3E}">
        <p14:creationId xmlns:p14="http://schemas.microsoft.com/office/powerpoint/2010/main" val="363326206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38808" y="1706518"/>
            <a:ext cx="8928992" cy="1605568"/>
          </a:xfrm>
          <a:prstGeom prst="rect">
            <a:avLst/>
          </a:prstGeom>
        </p:spPr>
        <p:txBody>
          <a:bodyPr vert="horz" lIns="91440" tIns="45720" rIns="91440" bIns="45720" rtlCol="0">
            <a:normAutofit/>
          </a:bodyPr>
          <a:lstStyle/>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 Real: Các số có chứa các phần phân số được gọi là số thực. Số thực có thể biểu diễn các chữ ở dạng số mũ. </a:t>
            </a:r>
            <a:endParaRPr lang="en-US" sz="1800" dirty="0">
              <a:solidFill>
                <a:schemeClr val="dk2"/>
              </a:solidFill>
              <a:latin typeface="Proxima Nova"/>
              <a:ea typeface="Proxima Nova"/>
              <a:cs typeface="Proxima Nova"/>
            </a:endParaRPr>
          </a:p>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Ví dụ: 879.90, 99E-3, v.v.</a:t>
            </a:r>
          </a:p>
        </p:txBody>
      </p:sp>
      <p:sp>
        <p:nvSpPr>
          <p:cNvPr id="6" name="Title 3"/>
          <p:cNvSpPr>
            <a:spLocks noGrp="1"/>
          </p:cNvSpPr>
          <p:nvPr>
            <p:ph type="title"/>
          </p:nvPr>
        </p:nvSpPr>
        <p:spPr>
          <a:xfrm>
            <a:off x="311700" y="445025"/>
            <a:ext cx="8520600" cy="572700"/>
          </a:xfrm>
        </p:spPr>
        <p:txBody>
          <a:bodyPr>
            <a:normAutofit fontScale="90000"/>
          </a:bodyPr>
          <a:lstStyle/>
          <a:p>
            <a:r>
              <a:rPr lang="en-US" dirty="0"/>
              <a:t>Real Literals </a:t>
            </a:r>
            <a:br>
              <a:rPr lang="en-US" dirty="0"/>
            </a:br>
            <a:r>
              <a:rPr lang="en-US" dirty="0"/>
              <a:t/>
            </a:r>
            <a:br>
              <a:rPr lang="en-US" dirty="0"/>
            </a:br>
            <a:endParaRPr lang="en-US" dirty="0"/>
          </a:p>
        </p:txBody>
      </p:sp>
    </p:spTree>
    <p:extLst>
      <p:ext uri="{BB962C8B-B14F-4D97-AF65-F5344CB8AC3E}">
        <p14:creationId xmlns:p14="http://schemas.microsoft.com/office/powerpoint/2010/main" val="205938241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75259" y="1336918"/>
            <a:ext cx="5387341" cy="3494162"/>
          </a:xfrm>
          <a:prstGeom prst="rect">
            <a:avLst/>
          </a:prstGeom>
          <a:ln>
            <a:solidFill>
              <a:srgbClr val="00B0F0"/>
            </a:solidFill>
          </a:ln>
        </p:spPr>
      </p:pic>
      <p:pic>
        <p:nvPicPr>
          <p:cNvPr id="4" name="Picture 3"/>
          <p:cNvPicPr>
            <a:picLocks noChangeAspect="1"/>
          </p:cNvPicPr>
          <p:nvPr/>
        </p:nvPicPr>
        <p:blipFill>
          <a:blip r:embed="rId3"/>
          <a:stretch>
            <a:fillRect/>
          </a:stretch>
        </p:blipFill>
        <p:spPr>
          <a:xfrm>
            <a:off x="4528706" y="3767672"/>
            <a:ext cx="4508614" cy="1289686"/>
          </a:xfrm>
          <a:prstGeom prst="rect">
            <a:avLst/>
          </a:prstGeom>
          <a:ln>
            <a:solidFill>
              <a:srgbClr val="FF0000"/>
            </a:solidFill>
          </a:ln>
        </p:spPr>
      </p:pic>
      <p:sp>
        <p:nvSpPr>
          <p:cNvPr id="7" name="Title 3"/>
          <p:cNvSpPr>
            <a:spLocks noGrp="1"/>
          </p:cNvSpPr>
          <p:nvPr>
            <p:ph type="title"/>
          </p:nvPr>
        </p:nvSpPr>
        <p:spPr>
          <a:xfrm>
            <a:off x="311700" y="445025"/>
            <a:ext cx="8520600" cy="572700"/>
          </a:xfrm>
        </p:spPr>
        <p:txBody>
          <a:bodyPr>
            <a:normAutofit fontScale="90000"/>
          </a:bodyPr>
          <a:lstStyle/>
          <a:p>
            <a:r>
              <a:rPr lang="en-US" dirty="0"/>
              <a:t>Real Literals </a:t>
            </a:r>
            <a:br>
              <a:rPr lang="en-US" dirty="0"/>
            </a:br>
            <a:r>
              <a:rPr lang="en-US" dirty="0"/>
              <a:t/>
            </a:r>
            <a:br>
              <a:rPr lang="en-US" dirty="0"/>
            </a:br>
            <a:endParaRPr lang="en-US" dirty="0"/>
          </a:p>
        </p:txBody>
      </p:sp>
    </p:spTree>
    <p:extLst>
      <p:ext uri="{BB962C8B-B14F-4D97-AF65-F5344CB8AC3E}">
        <p14:creationId xmlns:p14="http://schemas.microsoft.com/office/powerpoint/2010/main" val="110777810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vi-VN" dirty="0"/>
              <a:t>Dấu gạch ngược </a:t>
            </a:r>
            <a:endParaRPr lang="en-US" dirty="0"/>
          </a:p>
        </p:txBody>
      </p:sp>
      <p:sp>
        <p:nvSpPr>
          <p:cNvPr id="5" name="Rectangle 4"/>
          <p:cNvSpPr/>
          <p:nvPr/>
        </p:nvSpPr>
        <p:spPr>
          <a:xfrm>
            <a:off x="107504" y="1131590"/>
            <a:ext cx="8928992" cy="3310971"/>
          </a:xfrm>
          <a:prstGeom prst="rect">
            <a:avLst/>
          </a:prstGeom>
        </p:spPr>
        <p:txBody>
          <a:bodyPr wrap="square">
            <a:spAutoFit/>
          </a:bodyPr>
          <a:lstStyle/>
          <a:p>
            <a:pPr>
              <a:lnSpc>
                <a:spcPct val="130000"/>
              </a:lnSpc>
            </a:pPr>
            <a:r>
              <a:rPr lang="vi-VN" sz="1800" dirty="0">
                <a:solidFill>
                  <a:schemeClr val="dk2"/>
                </a:solidFill>
                <a:latin typeface="Proxima Nova"/>
                <a:ea typeface="Proxima Nova"/>
                <a:cs typeface="Proxima Nova"/>
              </a:rPr>
              <a:t>Được sử dụng để định dạng xuất thông tin ra màn hình.</a:t>
            </a:r>
          </a:p>
          <a:p>
            <a:pPr>
              <a:lnSpc>
                <a:spcPct val="130000"/>
              </a:lnSpc>
            </a:pPr>
            <a:r>
              <a:rPr lang="vi-VN" sz="1800" dirty="0">
                <a:solidFill>
                  <a:schemeClr val="dk2"/>
                </a:solidFill>
                <a:latin typeface="Proxima Nova"/>
                <a:ea typeface="Proxima Nova"/>
                <a:cs typeface="Proxima Nova"/>
              </a:rPr>
              <a:t>\n: Dùng để xuống dòng</a:t>
            </a:r>
          </a:p>
          <a:p>
            <a:pPr>
              <a:lnSpc>
                <a:spcPct val="130000"/>
              </a:lnSpc>
            </a:pPr>
            <a:r>
              <a:rPr lang="vi-VN" sz="1800" dirty="0">
                <a:solidFill>
                  <a:schemeClr val="dk2"/>
                </a:solidFill>
                <a:latin typeface="+mn-lt"/>
                <a:ea typeface="Proxima Nova"/>
                <a:cs typeface="Proxima Nova"/>
              </a:rPr>
              <a:t>\</a:t>
            </a:r>
            <a:r>
              <a:rPr lang="vi-VN" sz="1800" dirty="0" smtClean="0">
                <a:solidFill>
                  <a:schemeClr val="dk2"/>
                </a:solidFill>
                <a:latin typeface="Proxima Nova"/>
                <a:ea typeface="Proxima Nova"/>
                <a:cs typeface="Proxima Nova"/>
              </a:rPr>
              <a:t>t</a:t>
            </a:r>
            <a:r>
              <a:rPr lang="vi-VN" sz="1800" dirty="0">
                <a:solidFill>
                  <a:schemeClr val="dk2"/>
                </a:solidFill>
                <a:latin typeface="Proxima Nova"/>
                <a:ea typeface="Proxima Nova"/>
                <a:cs typeface="Proxima Nova"/>
              </a:rPr>
              <a:t>: Dùng để tạo tab ngang</a:t>
            </a:r>
          </a:p>
          <a:p>
            <a:pPr>
              <a:lnSpc>
                <a:spcPct val="130000"/>
              </a:lnSpc>
            </a:pPr>
            <a:r>
              <a:rPr lang="vi-VN" sz="1800" dirty="0">
                <a:solidFill>
                  <a:schemeClr val="dk2"/>
                </a:solidFill>
                <a:latin typeface="+mn-lt"/>
                <a:ea typeface="Proxima Nova"/>
                <a:cs typeface="Proxima Nova"/>
              </a:rPr>
              <a:t>\</a:t>
            </a:r>
            <a:r>
              <a:rPr lang="vi-VN" sz="1800" dirty="0">
                <a:solidFill>
                  <a:schemeClr val="dk2"/>
                </a:solidFill>
                <a:latin typeface="Proxima Nova"/>
                <a:ea typeface="Proxima Nova"/>
                <a:cs typeface="Proxima Nova"/>
              </a:rPr>
              <a:t>b: Dùng để tạo khoảng trống</a:t>
            </a:r>
          </a:p>
          <a:p>
            <a:pPr>
              <a:lnSpc>
                <a:spcPct val="130000"/>
              </a:lnSpc>
            </a:pPr>
            <a:r>
              <a:rPr lang="vi-VN" sz="1800" dirty="0">
                <a:solidFill>
                  <a:schemeClr val="dk2"/>
                </a:solidFill>
                <a:ea typeface="Proxima Nova"/>
                <a:cs typeface="Proxima Nova"/>
              </a:rPr>
              <a:t>\</a:t>
            </a:r>
            <a:r>
              <a:rPr lang="vi-VN" sz="1800" dirty="0" smtClean="0">
                <a:solidFill>
                  <a:schemeClr val="dk2"/>
                </a:solidFill>
                <a:latin typeface="Proxima Nova"/>
                <a:ea typeface="Proxima Nova"/>
                <a:cs typeface="Proxima Nova"/>
              </a:rPr>
              <a:t>v</a:t>
            </a:r>
            <a:r>
              <a:rPr lang="vi-VN" sz="1800" dirty="0">
                <a:solidFill>
                  <a:schemeClr val="dk2"/>
                </a:solidFill>
                <a:latin typeface="Proxima Nova"/>
                <a:ea typeface="Proxima Nova"/>
                <a:cs typeface="Proxima Nova"/>
              </a:rPr>
              <a:t>: Dùng để tạo tab dọc</a:t>
            </a:r>
          </a:p>
          <a:p>
            <a:pPr>
              <a:lnSpc>
                <a:spcPct val="130000"/>
              </a:lnSpc>
            </a:pPr>
            <a:r>
              <a:rPr lang="vi-VN" sz="1800" dirty="0">
                <a:solidFill>
                  <a:schemeClr val="dk2"/>
                </a:solidFill>
                <a:ea typeface="Proxima Nova"/>
                <a:cs typeface="Proxima Nova"/>
              </a:rPr>
              <a:t>\</a:t>
            </a:r>
            <a:r>
              <a:rPr lang="vi-VN" sz="1800" dirty="0" smtClean="0">
                <a:solidFill>
                  <a:schemeClr val="dk2"/>
                </a:solidFill>
                <a:latin typeface="Proxima Nova"/>
                <a:ea typeface="Proxima Nova"/>
                <a:cs typeface="Proxima Nova"/>
              </a:rPr>
              <a:t>a</a:t>
            </a:r>
            <a:r>
              <a:rPr lang="vi-VN" sz="1800" dirty="0">
                <a:solidFill>
                  <a:schemeClr val="dk2"/>
                </a:solidFill>
                <a:latin typeface="Proxima Nova"/>
                <a:ea typeface="Proxima Nova"/>
                <a:cs typeface="Proxima Nova"/>
              </a:rPr>
              <a:t>: Dùng để tạo một tiếng bíp nhỏ</a:t>
            </a:r>
          </a:p>
          <a:p>
            <a:pPr>
              <a:lnSpc>
                <a:spcPct val="130000"/>
              </a:lnSpc>
            </a:pPr>
            <a:r>
              <a:rPr lang="vi-VN" sz="1800" dirty="0">
                <a:solidFill>
                  <a:schemeClr val="dk2"/>
                </a:solidFill>
                <a:ea typeface="Proxima Nova"/>
                <a:cs typeface="Proxima Nova"/>
              </a:rPr>
              <a:t>\</a:t>
            </a:r>
            <a:r>
              <a:rPr lang="vi-VN" sz="1800" dirty="0" smtClean="0">
                <a:solidFill>
                  <a:schemeClr val="dk2"/>
                </a:solidFill>
                <a:latin typeface="Proxima Nova"/>
                <a:ea typeface="Proxima Nova"/>
                <a:cs typeface="Proxima Nova"/>
              </a:rPr>
              <a:t>r</a:t>
            </a:r>
            <a:r>
              <a:rPr lang="vi-VN" sz="1800" dirty="0">
                <a:solidFill>
                  <a:schemeClr val="dk2"/>
                </a:solidFill>
                <a:latin typeface="Proxima Nova"/>
                <a:ea typeface="Proxima Nova"/>
                <a:cs typeface="Proxima Nova"/>
              </a:rPr>
              <a:t>: Dùng để tạo trả về vận chuyển</a:t>
            </a:r>
          </a:p>
          <a:p>
            <a:pPr>
              <a:lnSpc>
                <a:spcPct val="130000"/>
              </a:lnSpc>
            </a:pPr>
            <a:r>
              <a:rPr lang="vi-VN" sz="1800" dirty="0">
                <a:solidFill>
                  <a:schemeClr val="dk2"/>
                </a:solidFill>
                <a:ea typeface="Proxima Nova"/>
                <a:cs typeface="Proxima Nova"/>
              </a:rPr>
              <a:t>\</a:t>
            </a:r>
            <a:r>
              <a:rPr lang="vi-VN" sz="1800" dirty="0" smtClean="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Dùng để tạo một dấu ngoặc đơn</a:t>
            </a:r>
          </a:p>
          <a:p>
            <a:pPr>
              <a:lnSpc>
                <a:spcPct val="130000"/>
              </a:lnSpc>
            </a:pPr>
            <a:r>
              <a:rPr lang="vi-VN" sz="1800" dirty="0">
                <a:solidFill>
                  <a:schemeClr val="dk2"/>
                </a:solidFill>
                <a:ea typeface="Proxima Nova"/>
                <a:cs typeface="Proxima Nova"/>
              </a:rPr>
              <a:t>\</a:t>
            </a:r>
            <a:r>
              <a:rPr lang="vi-VN" sz="1800" dirty="0" smtClean="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Dùng để tạo dấu ngoặc kép</a:t>
            </a:r>
          </a:p>
        </p:txBody>
      </p:sp>
    </p:spTree>
    <p:extLst>
      <p:ext uri="{BB962C8B-B14F-4D97-AF65-F5344CB8AC3E}">
        <p14:creationId xmlns:p14="http://schemas.microsoft.com/office/powerpoint/2010/main" val="2884606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706743" y="1294605"/>
            <a:ext cx="5174117" cy="3741866"/>
          </a:xfrm>
          <a:prstGeom prst="rect">
            <a:avLst/>
          </a:prstGeom>
          <a:ln>
            <a:solidFill>
              <a:schemeClr val="accent1"/>
            </a:solidFill>
          </a:ln>
        </p:spPr>
      </p:pic>
      <p:sp>
        <p:nvSpPr>
          <p:cNvPr id="5" name="Rectangle 2"/>
          <p:cNvSpPr txBox="1">
            <a:spLocks noChangeArrowheads="1"/>
          </p:cNvSpPr>
          <p:nvPr/>
        </p:nvSpPr>
        <p:spPr>
          <a:xfrm>
            <a:off x="121200" y="399305"/>
            <a:ext cx="8520600" cy="572700"/>
          </a:xfrm>
          <a:prstGeom prst="rect">
            <a:avLst/>
          </a:prstGeom>
          <a:noFill/>
          <a:ln>
            <a:noFill/>
          </a:ln>
          <a:extLst>
            <a:ext uri="{FAA26D3D-D897-4be2-8F04-BA451C77F1D7}">
              <ma14:placeholderFlag xmlns:ma14="http://schemas.microsoft.com/office/mac/drawingml/2011/main" xmlns="" val="1"/>
            </a:ext>
          </a:ex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361AE"/>
              </a:buClr>
              <a:buSzPts val="3000"/>
              <a:buFont typeface="Alfa Slab One"/>
              <a:buNone/>
              <a:defRPr sz="3000" b="0" i="0" u="none" strike="noStrike" cap="none">
                <a:solidFill>
                  <a:srgbClr val="0361AE"/>
                </a:solidFill>
                <a:latin typeface="Alfa Slab One"/>
                <a:ea typeface="Alfa Slab One"/>
                <a:cs typeface="Alfa Slab One"/>
                <a:sym typeface="Alfa Slab One"/>
              </a:defRPr>
            </a:lvl1pPr>
            <a:lvl2pPr marR="0" lvl="1"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2pPr>
            <a:lvl3pPr marR="0" lvl="2"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3pPr>
            <a:lvl4pPr marR="0" lvl="3"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4pPr>
            <a:lvl5pPr marR="0" lvl="4"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5pPr>
            <a:lvl6pPr marR="0" lvl="5"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6pPr>
            <a:lvl7pPr marR="0" lvl="6"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7pPr>
            <a:lvl8pPr marR="0" lvl="7"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8pPr>
            <a:lvl9pPr marR="0" lvl="8"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9pPr>
          </a:lstStyle>
          <a:p>
            <a:r>
              <a:rPr lang="vi-VN" altLang="en-US" sz="2700" dirty="0" smtClean="0"/>
              <a:t>Một chương trình java cơ bản</a:t>
            </a:r>
            <a:endParaRPr lang="en-US" altLang="en-US" sz="2700" dirty="0"/>
          </a:p>
        </p:txBody>
      </p:sp>
    </p:spTree>
    <p:extLst>
      <p:ext uri="{BB962C8B-B14F-4D97-AF65-F5344CB8AC3E}">
        <p14:creationId xmlns:p14="http://schemas.microsoft.com/office/powerpoint/2010/main" val="4090378656"/>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Character Literals </a:t>
            </a:r>
            <a:br>
              <a:rPr lang="en-US" dirty="0"/>
            </a:br>
            <a:endParaRPr lang="en-US" dirty="0"/>
          </a:p>
        </p:txBody>
      </p:sp>
      <p:sp>
        <p:nvSpPr>
          <p:cNvPr id="5" name="Rectangle 4"/>
          <p:cNvSpPr/>
          <p:nvPr/>
        </p:nvSpPr>
        <p:spPr>
          <a:xfrm>
            <a:off x="65976" y="1759858"/>
            <a:ext cx="8928992" cy="1605568"/>
          </a:xfrm>
          <a:prstGeom prst="rect">
            <a:avLst/>
          </a:prstGeom>
        </p:spPr>
        <p:txBody>
          <a:bodyPr vert="horz" lIns="91440" tIns="45720" rIns="91440" bIns="45720" rtlCol="0">
            <a:normAutofit/>
          </a:bodyPr>
          <a:lstStyle/>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Một Literal ký tự được thể hiện dưới dạng một ký tự hoặc một chuỗi thoát, được đặt</a:t>
            </a: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trong một dấu nháy đơn ('').  </a:t>
            </a:r>
            <a:endParaRPr lang="en-US" sz="1800" dirty="0">
              <a:solidFill>
                <a:schemeClr val="dk2"/>
              </a:solidFill>
              <a:latin typeface="Proxima Nova"/>
              <a:ea typeface="Proxima Nova"/>
              <a:cs typeface="Proxima Nova"/>
            </a:endParaRPr>
          </a:p>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Ví dụ: 'a', '%', '</a:t>
            </a:r>
            <a:r>
              <a:rPr lang="vi-VN" sz="1800" dirty="0">
                <a:solidFill>
                  <a:schemeClr val="dk2"/>
                </a:solidFill>
                <a:latin typeface="+mn-lt"/>
                <a:ea typeface="Proxima Nova"/>
                <a:cs typeface="Proxima Nova"/>
              </a:rPr>
              <a:t>\</a:t>
            </a:r>
            <a:r>
              <a:rPr lang="vi-VN" sz="1800" dirty="0">
                <a:solidFill>
                  <a:schemeClr val="dk2"/>
                </a:solidFill>
                <a:latin typeface="Proxima Nova"/>
                <a:ea typeface="Proxima Nova"/>
                <a:cs typeface="Proxima Nova"/>
              </a:rPr>
              <a:t>u000d', v.v.</a:t>
            </a:r>
          </a:p>
        </p:txBody>
      </p:sp>
    </p:spTree>
    <p:extLst>
      <p:ext uri="{BB962C8B-B14F-4D97-AF65-F5344CB8AC3E}">
        <p14:creationId xmlns:p14="http://schemas.microsoft.com/office/powerpoint/2010/main" val="353785798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Character Literals </a:t>
            </a:r>
            <a:br>
              <a:rPr lang="en-US" dirty="0"/>
            </a:br>
            <a:endParaRPr lang="en-US" dirty="0"/>
          </a:p>
        </p:txBody>
      </p:sp>
      <p:pic>
        <p:nvPicPr>
          <p:cNvPr id="3" name="Picture 2"/>
          <p:cNvPicPr>
            <a:picLocks noChangeAspect="1"/>
          </p:cNvPicPr>
          <p:nvPr/>
        </p:nvPicPr>
        <p:blipFill>
          <a:blip r:embed="rId2"/>
          <a:stretch>
            <a:fillRect/>
          </a:stretch>
        </p:blipFill>
        <p:spPr>
          <a:xfrm>
            <a:off x="175259" y="1373966"/>
            <a:ext cx="6141721" cy="3632374"/>
          </a:xfrm>
          <a:prstGeom prst="rect">
            <a:avLst/>
          </a:prstGeom>
          <a:ln>
            <a:solidFill>
              <a:srgbClr val="00B0F0"/>
            </a:solidFill>
          </a:ln>
        </p:spPr>
      </p:pic>
      <p:pic>
        <p:nvPicPr>
          <p:cNvPr id="4" name="Picture 3"/>
          <p:cNvPicPr>
            <a:picLocks noChangeAspect="1"/>
          </p:cNvPicPr>
          <p:nvPr/>
        </p:nvPicPr>
        <p:blipFill>
          <a:blip r:embed="rId3"/>
          <a:stretch>
            <a:fillRect/>
          </a:stretch>
        </p:blipFill>
        <p:spPr>
          <a:xfrm>
            <a:off x="5607989" y="3448420"/>
            <a:ext cx="3482671" cy="1615834"/>
          </a:xfrm>
          <a:prstGeom prst="rect">
            <a:avLst/>
          </a:prstGeom>
          <a:ln>
            <a:solidFill>
              <a:srgbClr val="FF0000"/>
            </a:solidFill>
          </a:ln>
        </p:spPr>
      </p:pic>
    </p:spTree>
    <p:extLst>
      <p:ext uri="{BB962C8B-B14F-4D97-AF65-F5344CB8AC3E}">
        <p14:creationId xmlns:p14="http://schemas.microsoft.com/office/powerpoint/2010/main" val="27103690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String Literals </a:t>
            </a:r>
            <a:br>
              <a:rPr lang="en-US" dirty="0"/>
            </a:br>
            <a:endParaRPr lang="en-US" dirty="0"/>
          </a:p>
        </p:txBody>
      </p:sp>
      <p:sp>
        <p:nvSpPr>
          <p:cNvPr id="5" name="Rectangle 4"/>
          <p:cNvSpPr/>
          <p:nvPr/>
        </p:nvSpPr>
        <p:spPr>
          <a:xfrm>
            <a:off x="35496" y="1203598"/>
            <a:ext cx="8928992" cy="1605568"/>
          </a:xfrm>
          <a:prstGeom prst="rect">
            <a:avLst/>
          </a:prstGeom>
        </p:spPr>
        <p:txBody>
          <a:bodyPr vert="horz" lIns="91440" tIns="45720" rIns="91440" bIns="45720" rtlCol="0">
            <a:normAutofit/>
          </a:bodyPr>
          <a:lstStyle/>
          <a:p>
            <a:pPr algn="just" latinLnBrk="0">
              <a:lnSpc>
                <a:spcPct val="150000"/>
              </a:lnSpc>
              <a:spcBef>
                <a:spcPts val="1000"/>
              </a:spcBef>
              <a:buFont typeface="Arial" panose="020B0604020202020204" pitchFamily="34" charset="0"/>
              <a:buNone/>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Chuỗi ký tự là một chuỗi các ký tự được đặt giữa các dấu ngoặc kép (""). </a:t>
            </a:r>
            <a:endParaRPr lang="en-US" sz="1800" dirty="0">
              <a:solidFill>
                <a:schemeClr val="dk2"/>
              </a:solidFill>
              <a:latin typeface="Proxima Nova"/>
              <a:ea typeface="Proxima Nova"/>
              <a:cs typeface="Proxima Nova"/>
            </a:endParaRPr>
          </a:p>
          <a:p>
            <a:pPr algn="just" latinLnBrk="0">
              <a:lnSpc>
                <a:spcPct val="150000"/>
              </a:lnSpc>
              <a:spcBef>
                <a:spcPts val="1000"/>
              </a:spcBef>
              <a:buFont typeface="Arial" panose="020B0604020202020204" pitchFamily="34" charset="0"/>
              <a:buNone/>
            </a:pPr>
            <a:r>
              <a:rPr lang="en-US" sz="1800" dirty="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Chuỗi ký tự </a:t>
            </a:r>
            <a:r>
              <a:rPr lang="en-US" sz="1800" dirty="0">
                <a:solidFill>
                  <a:schemeClr val="dk2"/>
                </a:solidFill>
                <a:latin typeface="Proxima Nova"/>
                <a:ea typeface="Proxima Nova"/>
                <a:cs typeface="Proxima Nova"/>
              </a:rPr>
              <a:t>c</a:t>
            </a:r>
            <a:r>
              <a:rPr lang="vi-VN" sz="1800" dirty="0">
                <a:solidFill>
                  <a:schemeClr val="dk2"/>
                </a:solidFill>
                <a:latin typeface="Proxima Nova"/>
                <a:ea typeface="Proxima Nova"/>
                <a:cs typeface="Proxima Nova"/>
              </a:rPr>
              <a:t>ó thể là các chữ cái, số, ký tự đặc biệt, khoảng trống, v.v. </a:t>
            </a:r>
            <a:endParaRPr lang="en-US" sz="1800" dirty="0">
              <a:solidFill>
                <a:schemeClr val="dk2"/>
              </a:solidFill>
              <a:latin typeface="Proxima Nova"/>
              <a:ea typeface="Proxima Nova"/>
              <a:cs typeface="Proxima Nova"/>
            </a:endParaRPr>
          </a:p>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Ví dụ: "Jack", "12345", "</a:t>
            </a:r>
            <a:r>
              <a:rPr lang="vi-VN" sz="1800" dirty="0">
                <a:solidFill>
                  <a:schemeClr val="dk2"/>
                </a:solidFill>
                <a:latin typeface="+mn-lt"/>
                <a:ea typeface="Proxima Nova"/>
                <a:cs typeface="Proxima Nova"/>
              </a:rPr>
              <a:t>\</a:t>
            </a:r>
            <a:r>
              <a:rPr lang="vi-VN" sz="1800" dirty="0">
                <a:solidFill>
                  <a:schemeClr val="dk2"/>
                </a:solidFill>
                <a:latin typeface="Proxima Nova"/>
                <a:ea typeface="Proxima Nova"/>
                <a:cs typeface="Proxima Nova"/>
              </a:rPr>
              <a:t>n", v.v.</a:t>
            </a:r>
          </a:p>
        </p:txBody>
      </p:sp>
    </p:spTree>
    <p:extLst>
      <p:ext uri="{BB962C8B-B14F-4D97-AF65-F5344CB8AC3E}">
        <p14:creationId xmlns:p14="http://schemas.microsoft.com/office/powerpoint/2010/main" val="71878056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String Literals </a:t>
            </a:r>
            <a:br>
              <a:rPr lang="en-US" dirty="0"/>
            </a:br>
            <a:endParaRPr lang="en-US" dirty="0"/>
          </a:p>
        </p:txBody>
      </p:sp>
      <p:pic>
        <p:nvPicPr>
          <p:cNvPr id="3" name="Picture 2"/>
          <p:cNvPicPr>
            <a:picLocks noChangeAspect="1"/>
          </p:cNvPicPr>
          <p:nvPr/>
        </p:nvPicPr>
        <p:blipFill>
          <a:blip r:embed="rId2"/>
          <a:stretch>
            <a:fillRect/>
          </a:stretch>
        </p:blipFill>
        <p:spPr>
          <a:xfrm>
            <a:off x="220980" y="1333500"/>
            <a:ext cx="7525268" cy="3699862"/>
          </a:xfrm>
          <a:prstGeom prst="rect">
            <a:avLst/>
          </a:prstGeom>
          <a:solidFill>
            <a:srgbClr val="92D050"/>
          </a:solidFill>
          <a:ln>
            <a:solidFill>
              <a:srgbClr val="00B0F0"/>
            </a:solidFill>
          </a:ln>
        </p:spPr>
      </p:pic>
      <p:pic>
        <p:nvPicPr>
          <p:cNvPr id="4" name="Picture 3"/>
          <p:cNvPicPr>
            <a:picLocks noChangeAspect="1"/>
          </p:cNvPicPr>
          <p:nvPr/>
        </p:nvPicPr>
        <p:blipFill>
          <a:blip r:embed="rId3"/>
          <a:stretch>
            <a:fillRect/>
          </a:stretch>
        </p:blipFill>
        <p:spPr>
          <a:xfrm>
            <a:off x="6292858" y="3490946"/>
            <a:ext cx="2790182" cy="1561114"/>
          </a:xfrm>
          <a:prstGeom prst="rect">
            <a:avLst/>
          </a:prstGeom>
          <a:ln>
            <a:solidFill>
              <a:srgbClr val="FF0000"/>
            </a:solidFill>
          </a:ln>
        </p:spPr>
      </p:pic>
    </p:spTree>
    <p:extLst>
      <p:ext uri="{BB962C8B-B14F-4D97-AF65-F5344CB8AC3E}">
        <p14:creationId xmlns:p14="http://schemas.microsoft.com/office/powerpoint/2010/main" val="94225482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Floating-point Literals </a:t>
            </a:r>
            <a:br>
              <a:rPr lang="en-US" dirty="0"/>
            </a:br>
            <a:endParaRPr lang="en-US" dirty="0"/>
          </a:p>
        </p:txBody>
      </p:sp>
      <p:sp>
        <p:nvSpPr>
          <p:cNvPr id="5" name="Rectangle 4"/>
          <p:cNvSpPr/>
          <p:nvPr/>
        </p:nvSpPr>
        <p:spPr>
          <a:xfrm>
            <a:off x="107463" y="1154492"/>
            <a:ext cx="8943404" cy="3989008"/>
          </a:xfrm>
          <a:prstGeom prst="rect">
            <a:avLst/>
          </a:prstGeom>
        </p:spPr>
        <p:txBody>
          <a:bodyPr vert="horz" lIns="91440" tIns="45720" rIns="91440" bIns="45720" rtlCol="0">
            <a:noAutofit/>
          </a:bodyPr>
          <a:lstStyle/>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 Floating-point: Các giá trị có chứa số thập phân là Literal dấu phảy động (Floating-point). Trong Java, các kiểu nguyên thủy float và double thuộc vào các ký tự dấu chấm động. </a:t>
            </a:r>
            <a:endParaRPr lang="en-US" sz="1800" dirty="0">
              <a:solidFill>
                <a:schemeClr val="dk2"/>
              </a:solidFill>
              <a:latin typeface="Proxima Nova"/>
              <a:ea typeface="Proxima Nova"/>
              <a:cs typeface="Proxima Nova"/>
            </a:endParaRPr>
          </a:p>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 Literal dấu phẩy động thuộc kiểu float kết thúc bằng F hoặc f. </a:t>
            </a:r>
            <a:endParaRPr lang="en-US" sz="1800" dirty="0">
              <a:solidFill>
                <a:schemeClr val="dk2"/>
              </a:solidFill>
              <a:latin typeface="Proxima Nova"/>
              <a:ea typeface="Proxima Nova"/>
              <a:cs typeface="Proxima Nova"/>
            </a:endParaRPr>
          </a:p>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Ví dụ: 6f, 8.354F, v.v. là Literal float 32 bit.</a:t>
            </a:r>
          </a:p>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 Literal dấu phẩy động thuộc kiểu double kết thúc bằng D hoặc d. Có thể viết D hoặc d tùy ý. </a:t>
            </a:r>
            <a:endParaRPr lang="en-US" sz="1800" dirty="0">
              <a:solidFill>
                <a:schemeClr val="dk2"/>
              </a:solidFill>
              <a:latin typeface="Proxima Nova"/>
              <a:ea typeface="Proxima Nova"/>
              <a:cs typeface="Proxima Nova"/>
            </a:endParaRPr>
          </a:p>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Ví dụ: 6d, 8.354D, v.v. là Literal  double 64 bit.</a:t>
            </a:r>
          </a:p>
          <a:p>
            <a:pPr algn="just" latinLnBrk="0">
              <a:lnSpc>
                <a:spcPct val="150000"/>
              </a:lnSpc>
              <a:buFont typeface="Arial" panose="020B0604020202020204" pitchFamily="34" charset="0"/>
              <a:buNone/>
            </a:pPr>
            <a:r>
              <a:rPr lang="vi-VN" sz="1800" dirty="0">
                <a:solidFill>
                  <a:schemeClr val="dk2"/>
                </a:solidFill>
                <a:latin typeface="Proxima Nova"/>
                <a:ea typeface="Proxima Nova"/>
                <a:cs typeface="Proxima Nova"/>
              </a:rPr>
              <a:t>+ Literal dấu phẩy động cũng có thể được biểu diễn dưới dạng số mũ.</a:t>
            </a:r>
          </a:p>
        </p:txBody>
      </p:sp>
    </p:spTree>
    <p:extLst>
      <p:ext uri="{BB962C8B-B14F-4D97-AF65-F5344CB8AC3E}">
        <p14:creationId xmlns:p14="http://schemas.microsoft.com/office/powerpoint/2010/main" val="102401797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a:t>Boolean Literals </a:t>
            </a:r>
            <a:br>
              <a:rPr lang="en-US" dirty="0"/>
            </a:br>
            <a:endParaRPr lang="en-US" dirty="0"/>
          </a:p>
        </p:txBody>
      </p:sp>
      <p:sp>
        <p:nvSpPr>
          <p:cNvPr id="3" name="Rectangle 2"/>
          <p:cNvSpPr/>
          <p:nvPr/>
        </p:nvSpPr>
        <p:spPr>
          <a:xfrm>
            <a:off x="53340" y="1234079"/>
            <a:ext cx="8210128" cy="369332"/>
          </a:xfrm>
          <a:prstGeom prst="rect">
            <a:avLst/>
          </a:prstGeom>
        </p:spPr>
        <p:txBody>
          <a:bodyPr wrap="square">
            <a:spAutoFit/>
          </a:bodyPr>
          <a:lstStyle/>
          <a:p>
            <a:r>
              <a:rPr lang="en-US" sz="1800" dirty="0">
                <a:solidFill>
                  <a:schemeClr val="dk2"/>
                </a:solidFill>
                <a:latin typeface="Proxima Nova"/>
                <a:ea typeface="Proxima Nova"/>
                <a:cs typeface="Proxima Nova"/>
              </a:rPr>
              <a:t>Boolean literals </a:t>
            </a:r>
            <a:r>
              <a:rPr lang="en-US" sz="1800" dirty="0" err="1">
                <a:solidFill>
                  <a:schemeClr val="dk2"/>
                </a:solidFill>
                <a:latin typeface="Proxima Nova"/>
                <a:ea typeface="Proxima Nova"/>
                <a:cs typeface="Proxima Nova"/>
              </a:rPr>
              <a:t>là</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giá</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trị</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đúng</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hoặc</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sai</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cũng</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có</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thể</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có</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các</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giá</a:t>
            </a:r>
            <a:r>
              <a:rPr lang="en-US" sz="1800" dirty="0">
                <a:solidFill>
                  <a:schemeClr val="dk2"/>
                </a:solidFill>
                <a:latin typeface="Proxima Nova"/>
                <a:ea typeface="Proxima Nova"/>
                <a:cs typeface="Proxima Nova"/>
              </a:rPr>
              <a:t> </a:t>
            </a:r>
            <a:r>
              <a:rPr lang="en-US" sz="1800" dirty="0" err="1">
                <a:solidFill>
                  <a:schemeClr val="dk2"/>
                </a:solidFill>
                <a:latin typeface="Proxima Nova"/>
                <a:ea typeface="Proxima Nova"/>
                <a:cs typeface="Proxima Nova"/>
              </a:rPr>
              <a:t>trị</a:t>
            </a:r>
            <a:r>
              <a:rPr lang="en-US" sz="1800" dirty="0">
                <a:solidFill>
                  <a:schemeClr val="dk2"/>
                </a:solidFill>
                <a:latin typeface="Proxima Nova"/>
                <a:ea typeface="Proxima Nova"/>
                <a:cs typeface="Proxima Nova"/>
              </a:rPr>
              <a:t> 0 </a:t>
            </a:r>
            <a:r>
              <a:rPr lang="en-US" sz="1800" dirty="0" err="1">
                <a:solidFill>
                  <a:schemeClr val="dk2"/>
                </a:solidFill>
                <a:latin typeface="Proxima Nova"/>
                <a:ea typeface="Proxima Nova"/>
                <a:cs typeface="Proxima Nova"/>
              </a:rPr>
              <a:t>và</a:t>
            </a:r>
            <a:r>
              <a:rPr lang="en-US" sz="1800" dirty="0">
                <a:solidFill>
                  <a:schemeClr val="dk2"/>
                </a:solidFill>
                <a:latin typeface="Proxima Nova"/>
                <a:ea typeface="Proxima Nova"/>
                <a:cs typeface="Proxima Nova"/>
              </a:rPr>
              <a:t> 1. </a:t>
            </a:r>
          </a:p>
        </p:txBody>
      </p:sp>
      <p:pic>
        <p:nvPicPr>
          <p:cNvPr id="4" name="Picture 3"/>
          <p:cNvPicPr>
            <a:picLocks noChangeAspect="1"/>
          </p:cNvPicPr>
          <p:nvPr/>
        </p:nvPicPr>
        <p:blipFill>
          <a:blip r:embed="rId2"/>
          <a:stretch>
            <a:fillRect/>
          </a:stretch>
        </p:blipFill>
        <p:spPr>
          <a:xfrm>
            <a:off x="106680" y="1623059"/>
            <a:ext cx="5522607" cy="3375661"/>
          </a:xfrm>
          <a:prstGeom prst="rect">
            <a:avLst/>
          </a:prstGeom>
          <a:ln>
            <a:solidFill>
              <a:srgbClr val="00B0F0"/>
            </a:solidFill>
          </a:ln>
        </p:spPr>
      </p:pic>
      <p:pic>
        <p:nvPicPr>
          <p:cNvPr id="6" name="Picture 5"/>
          <p:cNvPicPr>
            <a:picLocks noChangeAspect="1"/>
          </p:cNvPicPr>
          <p:nvPr/>
        </p:nvPicPr>
        <p:blipFill>
          <a:blip r:embed="rId3"/>
          <a:stretch>
            <a:fillRect/>
          </a:stretch>
        </p:blipFill>
        <p:spPr>
          <a:xfrm>
            <a:off x="4513484" y="4083917"/>
            <a:ext cx="4630516" cy="1059583"/>
          </a:xfrm>
          <a:prstGeom prst="rect">
            <a:avLst/>
          </a:prstGeom>
          <a:ln>
            <a:solidFill>
              <a:srgbClr val="FF0000"/>
            </a:solidFill>
          </a:ln>
        </p:spPr>
      </p:pic>
    </p:spTree>
    <p:extLst>
      <p:ext uri="{BB962C8B-B14F-4D97-AF65-F5344CB8AC3E}">
        <p14:creationId xmlns:p14="http://schemas.microsoft.com/office/powerpoint/2010/main" val="372400660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220980" y="526350"/>
            <a:ext cx="8442960" cy="4090800"/>
          </a:xfrm>
          <a:prstGeom prst="rect">
            <a:avLst/>
          </a:prstGeom>
        </p:spPr>
        <p:txBody>
          <a:bodyPr spcFirstLastPara="1" wrap="square" lIns="91425" tIns="91425" rIns="91425" bIns="91425" anchor="ctr" anchorCtr="0">
            <a:normAutofit/>
          </a:bodyPr>
          <a:lstStyle/>
          <a:p>
            <a:pPr lvl="0">
              <a:lnSpc>
                <a:spcPct val="115000"/>
              </a:lnSpc>
            </a:pPr>
            <a:r>
              <a:rPr lang="vi-VN" dirty="0"/>
              <a:t>Kiểu tham trị và kiểu tham chiếu</a:t>
            </a:r>
          </a:p>
        </p:txBody>
      </p:sp>
    </p:spTree>
    <p:extLst>
      <p:ext uri="{BB962C8B-B14F-4D97-AF65-F5344CB8AC3E}">
        <p14:creationId xmlns:p14="http://schemas.microsoft.com/office/powerpoint/2010/main" val="11100413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err="1"/>
              <a:t>Tham</a:t>
            </a:r>
            <a:r>
              <a:rPr lang="en-US" dirty="0"/>
              <a:t> </a:t>
            </a:r>
            <a:r>
              <a:rPr lang="en-US" dirty="0" err="1"/>
              <a:t>số</a:t>
            </a:r>
            <a:r>
              <a:rPr lang="en-US" dirty="0"/>
              <a:t> </a:t>
            </a:r>
            <a:r>
              <a:rPr lang="en-US" dirty="0" err="1"/>
              <a:t>và</a:t>
            </a:r>
            <a:r>
              <a:rPr lang="en-US" dirty="0"/>
              <a:t> </a:t>
            </a:r>
            <a:r>
              <a:rPr lang="en-US" dirty="0" err="1"/>
              <a:t>các</a:t>
            </a:r>
            <a:r>
              <a:rPr lang="en-US" dirty="0"/>
              <a:t> </a:t>
            </a:r>
            <a:r>
              <a:rPr lang="en-US" dirty="0" err="1"/>
              <a:t>loại</a:t>
            </a:r>
            <a:r>
              <a:rPr lang="en-US" dirty="0"/>
              <a:t> </a:t>
            </a:r>
            <a:r>
              <a:rPr lang="en-US" dirty="0" err="1"/>
              <a:t>tham</a:t>
            </a:r>
            <a:r>
              <a:rPr lang="en-US" dirty="0"/>
              <a:t> </a:t>
            </a:r>
            <a:r>
              <a:rPr lang="en-US" dirty="0" err="1"/>
              <a:t>số</a:t>
            </a:r>
            <a:r>
              <a:rPr lang="en-US" dirty="0"/>
              <a:t/>
            </a:r>
            <a:br>
              <a:rPr lang="en-US" dirty="0"/>
            </a:br>
            <a:endParaRPr lang="en-US" dirty="0"/>
          </a:p>
        </p:txBody>
      </p:sp>
      <p:sp>
        <p:nvSpPr>
          <p:cNvPr id="3" name="Rectangle 2"/>
          <p:cNvSpPr/>
          <p:nvPr/>
        </p:nvSpPr>
        <p:spPr>
          <a:xfrm>
            <a:off x="4232" y="1165499"/>
            <a:ext cx="9139768" cy="1374735"/>
          </a:xfrm>
          <a:prstGeom prst="rect">
            <a:avLst/>
          </a:prstGeom>
        </p:spPr>
        <p:txBody>
          <a:bodyPr vert="horz" lIns="91440" tIns="45720" rIns="91440" bIns="45720" rtlCol="0">
            <a:noAutofit/>
          </a:bodyPr>
          <a:lstStyle/>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Biến được khai báo trong phương thức được gọi là tham số của phương thức và đóng vai trò là giá trị đầu vào của phương thức.</a:t>
            </a:r>
          </a:p>
          <a:p>
            <a:pPr algn="just" latinLnBrk="0">
              <a:lnSpc>
                <a:spcPct val="150000"/>
              </a:lnSpc>
              <a:spcBef>
                <a:spcPts val="1000"/>
              </a:spcBef>
              <a:buFont typeface="Arial" panose="020B0604020202020204" pitchFamily="34" charset="0"/>
              <a:buNone/>
            </a:pPr>
            <a:r>
              <a:rPr lang="vi-VN" sz="1800" dirty="0">
                <a:solidFill>
                  <a:schemeClr val="dk2"/>
                </a:solidFill>
                <a:latin typeface="Proxima Nova"/>
                <a:ea typeface="Proxima Nova"/>
                <a:cs typeface="Proxima Nova"/>
              </a:rPr>
              <a:t>Có hai loại tham số: Tham số hình thức và tham số thực</a:t>
            </a:r>
          </a:p>
        </p:txBody>
      </p:sp>
      <p:graphicFrame>
        <p:nvGraphicFramePr>
          <p:cNvPr id="9" name="Table 8"/>
          <p:cNvGraphicFramePr>
            <a:graphicFrameLocks noGrp="1"/>
          </p:cNvGraphicFramePr>
          <p:nvPr>
            <p:extLst/>
          </p:nvPr>
        </p:nvGraphicFramePr>
        <p:xfrm>
          <a:off x="179512" y="2787774"/>
          <a:ext cx="8784976" cy="2304255"/>
        </p:xfrm>
        <a:graphic>
          <a:graphicData uri="http://schemas.openxmlformats.org/drawingml/2006/table">
            <a:tbl>
              <a:tblPr firstRow="1" bandRow="1"/>
              <a:tblGrid>
                <a:gridCol w="3960440"/>
                <a:gridCol w="4824536"/>
              </a:tblGrid>
              <a:tr h="520383">
                <a:tc>
                  <a:txBody>
                    <a:bodyPr/>
                    <a:lstStyle/>
                    <a:p>
                      <a:pPr algn="ctr">
                        <a:lnSpc>
                          <a:spcPct val="107000"/>
                        </a:lnSpc>
                        <a:spcAft>
                          <a:spcPts val="0"/>
                        </a:spcAft>
                      </a:pPr>
                      <a:r>
                        <a:rPr lang="en-US" sz="1800" b="0" i="0" u="none" strike="noStrike" cap="none" dirty="0">
                          <a:solidFill>
                            <a:srgbClr val="FFFF00"/>
                          </a:solidFill>
                          <a:latin typeface="Proxima Nova"/>
                          <a:ea typeface="Proxima Nova"/>
                          <a:cs typeface="Proxima Nova"/>
                          <a:sym typeface="Arial"/>
                        </a:rPr>
                        <a:t>Tham </a:t>
                      </a:r>
                      <a:r>
                        <a:rPr lang="en-US" sz="1800" b="0" i="0" u="none" strike="noStrike" cap="none" dirty="0" err="1">
                          <a:solidFill>
                            <a:srgbClr val="FFFF00"/>
                          </a:solidFill>
                          <a:latin typeface="Proxima Nova"/>
                          <a:ea typeface="Proxima Nova"/>
                          <a:cs typeface="Proxima Nova"/>
                          <a:sym typeface="Arial"/>
                        </a:rPr>
                        <a:t>số</a:t>
                      </a:r>
                      <a:r>
                        <a:rPr lang="en-US" sz="1800" b="0" i="0" u="none" strike="noStrike" cap="none" dirty="0">
                          <a:solidFill>
                            <a:srgbClr val="FFFF00"/>
                          </a:solidFill>
                          <a:latin typeface="Proxima Nova"/>
                          <a:ea typeface="Proxima Nova"/>
                          <a:cs typeface="Proxima Nova"/>
                          <a:sym typeface="Arial"/>
                        </a:rPr>
                        <a:t> </a:t>
                      </a:r>
                      <a:r>
                        <a:rPr lang="en-US" sz="1800" b="0" i="0" u="none" strike="noStrike" cap="none" dirty="0" err="1">
                          <a:solidFill>
                            <a:srgbClr val="FFFF00"/>
                          </a:solidFill>
                          <a:latin typeface="Proxima Nova"/>
                          <a:ea typeface="Proxima Nova"/>
                          <a:cs typeface="Proxima Nova"/>
                          <a:sym typeface="Arial"/>
                        </a:rPr>
                        <a:t>hình</a:t>
                      </a:r>
                      <a:r>
                        <a:rPr lang="en-US" sz="1800" b="0" i="0" u="none" strike="noStrike" cap="none" dirty="0">
                          <a:solidFill>
                            <a:srgbClr val="FFFF00"/>
                          </a:solidFill>
                          <a:latin typeface="Proxima Nova"/>
                          <a:ea typeface="Proxima Nova"/>
                          <a:cs typeface="Proxima Nova"/>
                          <a:sym typeface="Arial"/>
                        </a:rPr>
                        <a:t> </a:t>
                      </a:r>
                      <a:r>
                        <a:rPr lang="en-US" sz="1800" b="0" i="0" u="none" strike="noStrike" cap="none" dirty="0" err="1">
                          <a:solidFill>
                            <a:srgbClr val="FFFF00"/>
                          </a:solidFill>
                          <a:latin typeface="Proxima Nova"/>
                          <a:ea typeface="Proxima Nova"/>
                          <a:cs typeface="Proxima Nova"/>
                          <a:sym typeface="Arial"/>
                        </a:rPr>
                        <a:t>thức</a:t>
                      </a:r>
                      <a:endParaRPr lang="en-US" sz="1800" b="0" i="0" u="none" strike="noStrike" cap="none" dirty="0">
                        <a:solidFill>
                          <a:srgbClr val="FFFF00"/>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algn="ctr">
                        <a:lnSpc>
                          <a:spcPct val="107000"/>
                        </a:lnSpc>
                        <a:spcAft>
                          <a:spcPts val="0"/>
                        </a:spcAft>
                      </a:pPr>
                      <a:r>
                        <a:rPr lang="en-US" sz="1800" b="0" i="0" u="none" strike="noStrike" cap="none" dirty="0">
                          <a:solidFill>
                            <a:srgbClr val="FFFF00"/>
                          </a:solidFill>
                          <a:latin typeface="Proxima Nova"/>
                          <a:ea typeface="Proxima Nova"/>
                          <a:cs typeface="Proxima Nova"/>
                          <a:sym typeface="Arial"/>
                        </a:rPr>
                        <a:t>Tham </a:t>
                      </a:r>
                      <a:r>
                        <a:rPr lang="en-US" sz="1800" b="0" i="0" u="none" strike="noStrike" cap="none" dirty="0" err="1">
                          <a:solidFill>
                            <a:srgbClr val="FFFF00"/>
                          </a:solidFill>
                          <a:latin typeface="Proxima Nova"/>
                          <a:ea typeface="Proxima Nova"/>
                          <a:cs typeface="Proxima Nova"/>
                          <a:sym typeface="Arial"/>
                        </a:rPr>
                        <a:t>số</a:t>
                      </a:r>
                      <a:r>
                        <a:rPr lang="en-US" sz="1800" b="0" i="0" u="none" strike="noStrike" cap="none" dirty="0">
                          <a:solidFill>
                            <a:srgbClr val="FFFF00"/>
                          </a:solidFill>
                          <a:latin typeface="Proxima Nova"/>
                          <a:ea typeface="Proxima Nova"/>
                          <a:cs typeface="Proxima Nova"/>
                          <a:sym typeface="Arial"/>
                        </a:rPr>
                        <a:t> </a:t>
                      </a:r>
                      <a:r>
                        <a:rPr lang="en-US" sz="1800" b="0" i="0" u="none" strike="noStrike" cap="none" dirty="0" err="1">
                          <a:solidFill>
                            <a:srgbClr val="FFFF00"/>
                          </a:solidFill>
                          <a:latin typeface="Proxima Nova"/>
                          <a:ea typeface="Proxima Nova"/>
                          <a:cs typeface="Proxima Nova"/>
                          <a:sym typeface="Arial"/>
                        </a:rPr>
                        <a:t>thực</a:t>
                      </a:r>
                      <a:endParaRPr lang="en-US" sz="1800" b="0" i="0" u="none" strike="noStrike" cap="none" dirty="0">
                        <a:solidFill>
                          <a:srgbClr val="FFFF00"/>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r>
              <a:tr h="891936">
                <a:tc>
                  <a:txBody>
                    <a:bodyPr/>
                    <a:lstStyle/>
                    <a:p>
                      <a:pPr algn="just">
                        <a:lnSpc>
                          <a:spcPct val="107000"/>
                        </a:lnSpc>
                        <a:spcAft>
                          <a:spcPts val="0"/>
                        </a:spcAft>
                      </a:pP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Là</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tham</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số</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được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đưa</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vào</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khi</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định</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nghĩa</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hàm</a:t>
                      </a:r>
                      <a:endParaRPr lang="en-US" sz="1800" b="0" i="0" u="none" strike="noStrike" cap="none" dirty="0">
                        <a:solidFill>
                          <a:schemeClr val="dk2"/>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just">
                        <a:lnSpc>
                          <a:spcPct val="107000"/>
                        </a:lnSpc>
                        <a:spcAft>
                          <a:spcPts val="0"/>
                        </a:spcAft>
                      </a:pP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Là</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tham</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số</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được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viết</a:t>
                      </a:r>
                      <a:r>
                        <a:rPr lang="en-US" sz="1800" b="0" i="0" u="none" strike="noStrike" cap="none" dirty="0">
                          <a:solidFill>
                            <a:schemeClr val="dk2"/>
                          </a:solidFill>
                          <a:latin typeface="Proxima Nova"/>
                          <a:ea typeface="Proxima Nova"/>
                          <a:cs typeface="Proxima Nova"/>
                          <a:sym typeface="Arial"/>
                        </a:rPr>
                        <a:t> trong </a:t>
                      </a:r>
                      <a:r>
                        <a:rPr lang="en-US" sz="1800" b="0" i="0" u="none" strike="noStrike" cap="none" dirty="0" err="1">
                          <a:solidFill>
                            <a:schemeClr val="dk2"/>
                          </a:solidFill>
                          <a:latin typeface="Proxima Nova"/>
                          <a:ea typeface="Proxima Nova"/>
                          <a:cs typeface="Proxima Nova"/>
                          <a:sym typeface="Arial"/>
                        </a:rPr>
                        <a:t>lời</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gọi</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hàm</a:t>
                      </a:r>
                      <a:endParaRPr lang="en-US" sz="1800" b="0" i="0" u="none" strike="noStrike" cap="none" dirty="0">
                        <a:solidFill>
                          <a:schemeClr val="dk2"/>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r>
              <a:tr h="891936">
                <a:tc>
                  <a:txBody>
                    <a:bodyPr/>
                    <a:lstStyle/>
                    <a:p>
                      <a:pPr algn="just">
                        <a:lnSpc>
                          <a:spcPct val="107000"/>
                        </a:lnSpc>
                        <a:spcAft>
                          <a:spcPts val="0"/>
                        </a:spcAft>
                      </a:pP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Là</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các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tham</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số</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để</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nhận</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giá</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trị</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từ</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smtClean="0">
                          <a:solidFill>
                            <a:schemeClr val="dk2"/>
                          </a:solidFill>
                          <a:latin typeface="Proxima Nova"/>
                          <a:ea typeface="Proxima Nova"/>
                          <a:cs typeface="Proxima Nova"/>
                          <a:sym typeface="Arial"/>
                        </a:rPr>
                        <a:t>     </a:t>
                      </a:r>
                      <a:r>
                        <a:rPr lang="en-US" sz="1800" b="0" i="0" u="none" strike="noStrike" cap="none" dirty="0" err="1" smtClean="0">
                          <a:solidFill>
                            <a:schemeClr val="dk2"/>
                          </a:solidFill>
                          <a:latin typeface="Proxima Nova"/>
                          <a:ea typeface="Proxima Nova"/>
                          <a:cs typeface="Proxima Nova"/>
                          <a:sym typeface="Arial"/>
                        </a:rPr>
                        <a:t>chương</a:t>
                      </a:r>
                      <a:r>
                        <a:rPr lang="en-US" sz="1800" b="0" i="0" u="none" strike="noStrike" cap="none" dirty="0" smtClean="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trình</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gọi</a:t>
                      </a:r>
                      <a:endParaRPr lang="en-US" sz="1800" b="0" i="0" u="none" strike="noStrike" cap="none" dirty="0">
                        <a:solidFill>
                          <a:schemeClr val="dk2"/>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algn="just">
                        <a:lnSpc>
                          <a:spcPct val="107000"/>
                        </a:lnSpc>
                        <a:spcAft>
                          <a:spcPts val="0"/>
                        </a:spcAft>
                      </a:pP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Là</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các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giá</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trị</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thật</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sẽ</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được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sao</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chép</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vào</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các</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tham</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số</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hình</a:t>
                      </a:r>
                      <a:r>
                        <a:rPr lang="en-US" sz="1800" b="0" i="0" u="none" strike="noStrike" cap="none" dirty="0">
                          <a:solidFill>
                            <a:schemeClr val="dk2"/>
                          </a:solidFill>
                          <a:latin typeface="Proxima Nova"/>
                          <a:ea typeface="Proxima Nova"/>
                          <a:cs typeface="Proxima Nova"/>
                          <a:sym typeface="Arial"/>
                        </a:rPr>
                        <a:t> </a:t>
                      </a:r>
                      <a:r>
                        <a:rPr lang="en-US" sz="1800" b="0" i="0" u="none" strike="noStrike" cap="none" dirty="0" err="1">
                          <a:solidFill>
                            <a:schemeClr val="dk2"/>
                          </a:solidFill>
                          <a:latin typeface="Proxima Nova"/>
                          <a:ea typeface="Proxima Nova"/>
                          <a:cs typeface="Proxima Nova"/>
                          <a:sym typeface="Arial"/>
                        </a:rPr>
                        <a:t>thức</a:t>
                      </a:r>
                      <a:endParaRPr lang="en-US" sz="1800" b="0" i="0" u="none" strike="noStrike" cap="none" dirty="0">
                        <a:solidFill>
                          <a:schemeClr val="dk2"/>
                        </a:solidFill>
                        <a:latin typeface="Proxima Nova"/>
                        <a:ea typeface="Proxima Nova"/>
                        <a:cs typeface="Proxima Nova"/>
                        <a:sym typeface="Arial"/>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r>
            </a:tbl>
          </a:graphicData>
        </a:graphic>
      </p:graphicFrame>
    </p:spTree>
    <p:extLst>
      <p:ext uri="{BB962C8B-B14F-4D97-AF65-F5344CB8AC3E}">
        <p14:creationId xmlns:p14="http://schemas.microsoft.com/office/powerpoint/2010/main" val="277507460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err="1"/>
              <a:t>Cách</a:t>
            </a:r>
            <a:r>
              <a:rPr lang="en-US" dirty="0"/>
              <a:t> </a:t>
            </a:r>
            <a:r>
              <a:rPr lang="en-US" dirty="0" err="1"/>
              <a:t>truyền</a:t>
            </a:r>
            <a:r>
              <a:rPr lang="en-US" dirty="0"/>
              <a:t> </a:t>
            </a:r>
            <a:r>
              <a:rPr lang="en-US" dirty="0" err="1"/>
              <a:t>tham</a:t>
            </a:r>
            <a:r>
              <a:rPr lang="en-US" dirty="0"/>
              <a:t> </a:t>
            </a:r>
            <a:r>
              <a:rPr lang="en-US" dirty="0" err="1"/>
              <a:t>số</a:t>
            </a:r>
            <a:r>
              <a:rPr lang="en-US" dirty="0"/>
              <a:t/>
            </a:r>
            <a:br>
              <a:rPr lang="en-US" dirty="0"/>
            </a:b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9007" y="1220137"/>
            <a:ext cx="5473833" cy="3923363"/>
          </a:xfrm>
          <a:prstGeom prst="rect">
            <a:avLst/>
          </a:prstGeom>
        </p:spPr>
      </p:pic>
    </p:spTree>
    <p:extLst>
      <p:ext uri="{BB962C8B-B14F-4D97-AF65-F5344CB8AC3E}">
        <p14:creationId xmlns:p14="http://schemas.microsoft.com/office/powerpoint/2010/main" val="302828070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err="1"/>
              <a:t>Kiểu</a:t>
            </a:r>
            <a:r>
              <a:rPr lang="en-US" dirty="0"/>
              <a:t> </a:t>
            </a:r>
            <a:r>
              <a:rPr lang="en-US" dirty="0" err="1"/>
              <a:t>tham</a:t>
            </a:r>
            <a:r>
              <a:rPr lang="en-US" dirty="0"/>
              <a:t> </a:t>
            </a:r>
            <a:r>
              <a:rPr lang="en-US" dirty="0" err="1"/>
              <a:t>trị</a:t>
            </a:r>
            <a:r>
              <a:rPr lang="en-US" dirty="0"/>
              <a:t/>
            </a:r>
            <a:br>
              <a:rPr lang="en-US" dirty="0"/>
            </a:br>
            <a:endParaRPr lang="en-US" dirty="0"/>
          </a:p>
        </p:txBody>
      </p:sp>
      <p:sp>
        <p:nvSpPr>
          <p:cNvPr id="4" name="Rectangle 3"/>
          <p:cNvSpPr/>
          <p:nvPr/>
        </p:nvSpPr>
        <p:spPr>
          <a:xfrm>
            <a:off x="38100" y="1237879"/>
            <a:ext cx="9033048" cy="3218958"/>
          </a:xfrm>
          <a:prstGeom prst="rect">
            <a:avLst/>
          </a:prstGeom>
        </p:spPr>
        <p:txBody>
          <a:bodyPr wrap="square">
            <a:spAutoFit/>
          </a:bodyPr>
          <a:lstStyle/>
          <a:p>
            <a:pPr algn="just" latinLnBrk="0">
              <a:lnSpc>
                <a:spcPct val="120000"/>
              </a:lnSpc>
            </a:pPr>
            <a:r>
              <a:rPr lang="vi-VN" sz="1800" b="1" dirty="0">
                <a:solidFill>
                  <a:schemeClr val="dk2"/>
                </a:solidFill>
                <a:latin typeface="Proxima Nova"/>
                <a:ea typeface="Proxima Nova"/>
                <a:cs typeface="Proxima Nova"/>
              </a:rPr>
              <a:t>Khái niệm</a:t>
            </a:r>
            <a:r>
              <a:rPr lang="vi-VN" sz="1800" dirty="0">
                <a:solidFill>
                  <a:schemeClr val="dk2"/>
                </a:solidFill>
                <a:latin typeface="Proxima Nova"/>
                <a:ea typeface="Proxima Nova"/>
                <a:cs typeface="Proxima Nova"/>
              </a:rPr>
              <a:t>: Tham trị lưu trữ một địa chỉ chứa giá trị của biến thuộc kiểu dữ liệu  nguyên thuỷ (biến nguyên thủy) tại địa chỉ bộ nhớ dành cho biến.</a:t>
            </a:r>
          </a:p>
          <a:p>
            <a:pPr algn="just" latinLnBrk="0">
              <a:lnSpc>
                <a:spcPct val="120000"/>
              </a:lnSpc>
              <a:spcBef>
                <a:spcPts val="600"/>
              </a:spcBef>
              <a:spcAft>
                <a:spcPts val="600"/>
              </a:spcAft>
            </a:pPr>
            <a:r>
              <a:rPr lang="vi-VN" sz="1800" b="1" dirty="0">
                <a:solidFill>
                  <a:schemeClr val="dk2"/>
                </a:solidFill>
                <a:latin typeface="Proxima Nova"/>
                <a:ea typeface="Proxima Nova"/>
                <a:cs typeface="Proxima Nova"/>
              </a:rPr>
              <a:t>Cách sử dụng: </a:t>
            </a:r>
          </a:p>
          <a:p>
            <a:pPr algn="just" latinLnBrk="0">
              <a:lnSpc>
                <a:spcPct val="120000"/>
              </a:lnSpc>
            </a:pPr>
            <a:r>
              <a:rPr lang="vi-VN" sz="1800" dirty="0">
                <a:solidFill>
                  <a:schemeClr val="dk2"/>
                </a:solidFill>
                <a:latin typeface="Proxima Nova"/>
                <a:ea typeface="Proxima Nova"/>
                <a:cs typeface="Proxima Nova"/>
              </a:rPr>
              <a:t>+ Các biến nguyên thủy được lưu trực tiếp trong ngăn xếp bộ nhớ. </a:t>
            </a:r>
          </a:p>
          <a:p>
            <a:pPr algn="just" latinLnBrk="0">
              <a:lnSpc>
                <a:spcPct val="120000"/>
              </a:lnSpc>
            </a:pPr>
            <a:r>
              <a:rPr lang="vi-VN" sz="1800" dirty="0">
                <a:solidFill>
                  <a:schemeClr val="dk2"/>
                </a:solidFill>
                <a:latin typeface="Proxima Nova"/>
                <a:ea typeface="Proxima Nova"/>
                <a:cs typeface="Proxima Nova"/>
              </a:rPr>
              <a:t>+ Khi một biến nguyên thủy được sử dụng làm tham số đầu vào phương thức thì một bản sao chép của chúng sẽ được tạo ra và lưu vào ngăn xếp.</a:t>
            </a:r>
          </a:p>
          <a:p>
            <a:pPr algn="just" latinLnBrk="0">
              <a:lnSpc>
                <a:spcPct val="120000"/>
              </a:lnSpc>
            </a:pPr>
            <a:r>
              <a:rPr lang="vi-VN" sz="1800" dirty="0">
                <a:solidFill>
                  <a:schemeClr val="dk2"/>
                </a:solidFill>
                <a:latin typeface="Proxima Nova"/>
                <a:ea typeface="Proxima Nova"/>
                <a:cs typeface="Proxima Nova"/>
              </a:rPr>
              <a:t>+ Bản sao chép này chỉ tồn tại trong quá trình phương thức đó được thực thi.</a:t>
            </a:r>
          </a:p>
          <a:p>
            <a:pPr algn="just" latinLnBrk="0">
              <a:lnSpc>
                <a:spcPct val="120000"/>
              </a:lnSpc>
            </a:pPr>
            <a:r>
              <a:rPr lang="vi-VN" sz="1800" dirty="0">
                <a:solidFill>
                  <a:schemeClr val="dk2"/>
                </a:solidFill>
                <a:latin typeface="Proxima Nova"/>
                <a:ea typeface="Proxima Nova"/>
                <a:cs typeface="Proxima Nova"/>
              </a:rPr>
              <a:t>+ Khi thực thi xong phương thức thì các bản sao chép sẽ bị xoá ra khởi ngăn xếp. Do đó, những thay đổi của tham số không ảnh hưởng đến giá trị của biến nguyên thủy.</a:t>
            </a:r>
          </a:p>
        </p:txBody>
      </p:sp>
    </p:spTree>
    <p:extLst>
      <p:ext uri="{BB962C8B-B14F-4D97-AF65-F5344CB8AC3E}">
        <p14:creationId xmlns:p14="http://schemas.microsoft.com/office/powerpoint/2010/main" val="34259042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79712" y="1779662"/>
            <a:ext cx="5738954" cy="2656004"/>
          </a:xfrm>
          <a:prstGeom prst="rect">
            <a:avLst/>
          </a:prstGeom>
          <a:ln>
            <a:solidFill>
              <a:srgbClr val="FF0000"/>
            </a:solidFill>
          </a:ln>
        </p:spPr>
      </p:pic>
      <p:sp>
        <p:nvSpPr>
          <p:cNvPr id="7" name="Rectangle 2"/>
          <p:cNvSpPr txBox="1">
            <a:spLocks noChangeArrowheads="1"/>
          </p:cNvSpPr>
          <p:nvPr/>
        </p:nvSpPr>
        <p:spPr>
          <a:xfrm>
            <a:off x="121200" y="399305"/>
            <a:ext cx="8520600" cy="572700"/>
          </a:xfrm>
          <a:prstGeom prst="rect">
            <a:avLst/>
          </a:prstGeom>
          <a:noFill/>
          <a:ln>
            <a:noFill/>
          </a:ln>
          <a:extLst>
            <a:ext uri="{FAA26D3D-D897-4be2-8F04-BA451C77F1D7}">
              <ma14:placeholderFlag xmlns:ma14="http://schemas.microsoft.com/office/mac/drawingml/2011/main" xmlns="" val="1"/>
            </a:ext>
          </a:ex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361AE"/>
              </a:buClr>
              <a:buSzPts val="3000"/>
              <a:buFont typeface="Alfa Slab One"/>
              <a:buNone/>
              <a:defRPr sz="3000" b="0" i="0" u="none" strike="noStrike" cap="none">
                <a:solidFill>
                  <a:srgbClr val="0361AE"/>
                </a:solidFill>
                <a:latin typeface="Alfa Slab One"/>
                <a:ea typeface="Alfa Slab One"/>
                <a:cs typeface="Alfa Slab One"/>
                <a:sym typeface="Alfa Slab One"/>
              </a:defRPr>
            </a:lvl1pPr>
            <a:lvl2pPr marR="0" lvl="1"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2pPr>
            <a:lvl3pPr marR="0" lvl="2"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3pPr>
            <a:lvl4pPr marR="0" lvl="3"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4pPr>
            <a:lvl5pPr marR="0" lvl="4"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5pPr>
            <a:lvl6pPr marR="0" lvl="5"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6pPr>
            <a:lvl7pPr marR="0" lvl="6"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7pPr>
            <a:lvl8pPr marR="0" lvl="7"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8pPr>
            <a:lvl9pPr marR="0" lvl="8" algn="l" rtl="0">
              <a:lnSpc>
                <a:spcPct val="100000"/>
              </a:lnSpc>
              <a:spcBef>
                <a:spcPts val="0"/>
              </a:spcBef>
              <a:spcAft>
                <a:spcPts val="0"/>
              </a:spcAft>
              <a:buClr>
                <a:schemeClr val="accent3"/>
              </a:buClr>
              <a:buSzPts val="3000"/>
              <a:buFont typeface="Alfa Slab One"/>
              <a:buNone/>
              <a:defRPr sz="3000" b="0" i="0" u="none" strike="noStrike" cap="none">
                <a:solidFill>
                  <a:schemeClr val="accent3"/>
                </a:solidFill>
                <a:latin typeface="Alfa Slab One"/>
                <a:ea typeface="Alfa Slab One"/>
                <a:cs typeface="Alfa Slab One"/>
                <a:sym typeface="Alfa Slab One"/>
              </a:defRPr>
            </a:lvl9pPr>
          </a:lstStyle>
          <a:p>
            <a:r>
              <a:rPr lang="vi-VN" altLang="en-US" sz="2700" dirty="0" smtClean="0"/>
              <a:t>Một chương trình java cơ bản</a:t>
            </a:r>
            <a:endParaRPr lang="en-US" altLang="en-US" sz="2700" dirty="0"/>
          </a:p>
        </p:txBody>
      </p:sp>
    </p:spTree>
    <p:extLst>
      <p:ext uri="{BB962C8B-B14F-4D97-AF65-F5344CB8AC3E}">
        <p14:creationId xmlns:p14="http://schemas.microsoft.com/office/powerpoint/2010/main" val="219153073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5089" y="1348741"/>
            <a:ext cx="3814671" cy="3605238"/>
          </a:xfrm>
          <a:prstGeom prst="rect">
            <a:avLst/>
          </a:prstGeom>
          <a:ln>
            <a:solidFill>
              <a:srgbClr val="00B0F0"/>
            </a:solidFill>
          </a:ln>
        </p:spPr>
      </p:pic>
      <p:pic>
        <p:nvPicPr>
          <p:cNvPr id="5" name="Picture 4"/>
          <p:cNvPicPr>
            <a:picLocks noChangeAspect="1"/>
          </p:cNvPicPr>
          <p:nvPr/>
        </p:nvPicPr>
        <p:blipFill>
          <a:blip r:embed="rId3"/>
          <a:stretch>
            <a:fillRect/>
          </a:stretch>
        </p:blipFill>
        <p:spPr>
          <a:xfrm>
            <a:off x="4932040" y="2139702"/>
            <a:ext cx="3572374" cy="1238423"/>
          </a:xfrm>
          <a:prstGeom prst="rect">
            <a:avLst/>
          </a:prstGeom>
          <a:ln>
            <a:solidFill>
              <a:srgbClr val="FF0000"/>
            </a:solidFill>
          </a:ln>
        </p:spPr>
      </p:pic>
      <p:sp>
        <p:nvSpPr>
          <p:cNvPr id="7" name="Title 4"/>
          <p:cNvSpPr>
            <a:spLocks noGrp="1"/>
          </p:cNvSpPr>
          <p:nvPr>
            <p:ph type="title"/>
          </p:nvPr>
        </p:nvSpPr>
        <p:spPr>
          <a:xfrm>
            <a:off x="311700" y="445025"/>
            <a:ext cx="8520600" cy="572700"/>
          </a:xfrm>
        </p:spPr>
        <p:txBody>
          <a:bodyPr>
            <a:normAutofit fontScale="90000"/>
          </a:bodyPr>
          <a:lstStyle/>
          <a:p>
            <a:r>
              <a:rPr lang="en-US" dirty="0" err="1"/>
              <a:t>Kiểu</a:t>
            </a:r>
            <a:r>
              <a:rPr lang="en-US" dirty="0"/>
              <a:t> </a:t>
            </a:r>
            <a:r>
              <a:rPr lang="en-US" dirty="0" err="1"/>
              <a:t>tham</a:t>
            </a:r>
            <a:r>
              <a:rPr lang="en-US" dirty="0"/>
              <a:t> </a:t>
            </a:r>
            <a:r>
              <a:rPr lang="en-US" dirty="0" err="1"/>
              <a:t>trị</a:t>
            </a:r>
            <a:r>
              <a:rPr lang="en-US" dirty="0"/>
              <a:t/>
            </a:r>
            <a:br>
              <a:rPr lang="en-US" dirty="0"/>
            </a:br>
            <a:endParaRPr lang="en-US" dirty="0"/>
          </a:p>
        </p:txBody>
      </p:sp>
    </p:spTree>
    <p:extLst>
      <p:ext uri="{BB962C8B-B14F-4D97-AF65-F5344CB8AC3E}">
        <p14:creationId xmlns:p14="http://schemas.microsoft.com/office/powerpoint/2010/main" val="327107837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1032" y="1361884"/>
            <a:ext cx="8910568" cy="2585323"/>
          </a:xfrm>
          <a:prstGeom prst="rect">
            <a:avLst/>
          </a:prstGeom>
        </p:spPr>
        <p:txBody>
          <a:bodyPr wrap="square">
            <a:spAutoFit/>
          </a:bodyPr>
          <a:lstStyle/>
          <a:p>
            <a:pPr algn="just" latinLnBrk="0">
              <a:lnSpc>
                <a:spcPct val="150000"/>
              </a:lnSpc>
            </a:pPr>
            <a:r>
              <a:rPr lang="vi-VN" sz="1800" b="1" dirty="0">
                <a:solidFill>
                  <a:schemeClr val="dk2"/>
                </a:solidFill>
                <a:latin typeface="Proxima Nova"/>
                <a:ea typeface="Proxima Nova"/>
                <a:cs typeface="Proxima Nova"/>
              </a:rPr>
              <a:t>Khái niệm: </a:t>
            </a:r>
            <a:r>
              <a:rPr lang="vi-VN" sz="1800" dirty="0">
                <a:solidFill>
                  <a:schemeClr val="dk2"/>
                </a:solidFill>
                <a:latin typeface="Proxima Nova"/>
                <a:ea typeface="Proxima Nova"/>
                <a:cs typeface="Proxima Nova"/>
                <a:sym typeface="Proxima Nova"/>
              </a:rPr>
              <a:t>Tham chiếu lưu trữ một địa chỉ tham chiếu được dùng để truy cập bộ nhớ khi lưu trữ hoặc lấy của biến. Tất các các biến của lớp (đối tượng) đều là kiểu tham chiếu.</a:t>
            </a:r>
          </a:p>
          <a:p>
            <a:pPr algn="just" latinLnBrk="0">
              <a:lnSpc>
                <a:spcPct val="150000"/>
              </a:lnSpc>
            </a:pPr>
            <a:r>
              <a:rPr lang="vi-VN" sz="1800" b="1" dirty="0" smtClean="0">
                <a:solidFill>
                  <a:schemeClr val="dk2"/>
                </a:solidFill>
                <a:latin typeface="Proxima Nova"/>
                <a:ea typeface="Proxima Nova"/>
                <a:cs typeface="Proxima Nova"/>
              </a:rPr>
              <a:t>Cách sử dụng: </a:t>
            </a:r>
          </a:p>
          <a:p>
            <a:pPr algn="just" latinLnBrk="0">
              <a:lnSpc>
                <a:spcPct val="150000"/>
              </a:lnSpc>
            </a:pPr>
            <a:r>
              <a:rPr lang="vi-VN" sz="1800" dirty="0" smtClean="0">
                <a:solidFill>
                  <a:schemeClr val="dk2"/>
                </a:solidFill>
                <a:latin typeface="Proxima Nova"/>
                <a:ea typeface="Proxima Nova"/>
                <a:cs typeface="Proxima Nova"/>
              </a:rPr>
              <a:t>+ Sao chép địa chỉ của đối số vào tham số hình thức.</a:t>
            </a:r>
          </a:p>
          <a:p>
            <a:pPr algn="just" latinLnBrk="0">
              <a:lnSpc>
                <a:spcPct val="150000"/>
              </a:lnSpc>
            </a:pPr>
            <a:r>
              <a:rPr lang="vi-VN" sz="1800" dirty="0" smtClean="0">
                <a:solidFill>
                  <a:schemeClr val="dk2"/>
                </a:solidFill>
                <a:latin typeface="Proxima Nova"/>
                <a:ea typeface="Proxima Nova"/>
                <a:cs typeface="Proxima Nova"/>
              </a:rPr>
              <a:t>+ </a:t>
            </a:r>
            <a:r>
              <a:rPr lang="vi-VN" sz="1800" dirty="0">
                <a:solidFill>
                  <a:schemeClr val="dk2"/>
                </a:solidFill>
                <a:latin typeface="Proxima Nova"/>
                <a:ea typeface="Proxima Nova"/>
                <a:cs typeface="Proxima Nova"/>
              </a:rPr>
              <a:t>Những thay đổi đối với tham số sẽ có tác dụng trên đối số.</a:t>
            </a:r>
          </a:p>
        </p:txBody>
      </p:sp>
      <p:sp>
        <p:nvSpPr>
          <p:cNvPr id="3" name="Rectangle 2"/>
          <p:cNvSpPr/>
          <p:nvPr/>
        </p:nvSpPr>
        <p:spPr>
          <a:xfrm>
            <a:off x="281664" y="521329"/>
            <a:ext cx="3211135" cy="507831"/>
          </a:xfrm>
          <a:prstGeom prst="rect">
            <a:avLst/>
          </a:prstGeom>
        </p:spPr>
        <p:txBody>
          <a:bodyPr wrap="none">
            <a:spAutoFit/>
          </a:bodyPr>
          <a:lstStyle/>
          <a:p>
            <a:r>
              <a:rPr lang="en-US" altLang="ko-KR" sz="2700" dirty="0" err="1">
                <a:solidFill>
                  <a:srgbClr val="0361AE"/>
                </a:solidFill>
                <a:latin typeface="Alfa Slab One"/>
                <a:ea typeface="Alfa Slab One"/>
                <a:cs typeface="Alfa Slab One"/>
                <a:sym typeface="Alfa Slab One"/>
              </a:rPr>
              <a:t>Kiểu</a:t>
            </a:r>
            <a:r>
              <a:rPr lang="en-US" altLang="ko-KR" sz="2700" dirty="0">
                <a:solidFill>
                  <a:srgbClr val="0361AE"/>
                </a:solidFill>
                <a:latin typeface="Alfa Slab One"/>
                <a:ea typeface="Alfa Slab One"/>
                <a:cs typeface="Alfa Slab One"/>
                <a:sym typeface="Alfa Slab One"/>
              </a:rPr>
              <a:t> </a:t>
            </a:r>
            <a:r>
              <a:rPr lang="en-US" altLang="ko-KR" sz="2700" dirty="0" err="1">
                <a:solidFill>
                  <a:srgbClr val="0361AE"/>
                </a:solidFill>
                <a:latin typeface="Alfa Slab One"/>
                <a:ea typeface="Alfa Slab One"/>
                <a:cs typeface="Alfa Slab One"/>
                <a:sym typeface="Alfa Slab One"/>
              </a:rPr>
              <a:t>tham</a:t>
            </a:r>
            <a:r>
              <a:rPr lang="en-US" altLang="ko-KR" sz="2700" dirty="0">
                <a:solidFill>
                  <a:srgbClr val="0361AE"/>
                </a:solidFill>
                <a:latin typeface="Alfa Slab One"/>
                <a:ea typeface="Alfa Slab One"/>
                <a:cs typeface="Alfa Slab One"/>
                <a:sym typeface="Alfa Slab One"/>
              </a:rPr>
              <a:t> </a:t>
            </a:r>
            <a:r>
              <a:rPr lang="en-US" altLang="ko-KR" sz="2700" dirty="0" err="1">
                <a:solidFill>
                  <a:srgbClr val="0361AE"/>
                </a:solidFill>
                <a:latin typeface="Alfa Slab One"/>
                <a:ea typeface="Alfa Slab One"/>
                <a:cs typeface="Alfa Slab One"/>
                <a:sym typeface="Alfa Slab One"/>
              </a:rPr>
              <a:t>chiếu</a:t>
            </a:r>
            <a:endParaRPr lang="ko-KR" altLang="en-US" sz="2700" dirty="0">
              <a:solidFill>
                <a:srgbClr val="0361AE"/>
              </a:solidFill>
              <a:latin typeface="Alfa Slab One"/>
              <a:ea typeface="Alfa Slab One"/>
              <a:cs typeface="Alfa Slab One"/>
              <a:sym typeface="Alfa Slab One"/>
            </a:endParaRPr>
          </a:p>
        </p:txBody>
      </p:sp>
    </p:spTree>
    <p:extLst>
      <p:ext uri="{BB962C8B-B14F-4D97-AF65-F5344CB8AC3E}">
        <p14:creationId xmlns:p14="http://schemas.microsoft.com/office/powerpoint/2010/main" val="355426447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Tóm tắt bài học</a:t>
            </a:r>
            <a:endParaRPr/>
          </a:p>
        </p:txBody>
      </p:sp>
      <p:sp>
        <p:nvSpPr>
          <p:cNvPr id="218" name="Google Shape;218;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Bài học đề cập tới:</a:t>
            </a:r>
            <a:endParaRPr dirty="0"/>
          </a:p>
          <a:p>
            <a:pPr marL="457200" lvl="0" indent="-342900" algn="l" rtl="0">
              <a:lnSpc>
                <a:spcPct val="150000"/>
              </a:lnSpc>
              <a:spcAft>
                <a:spcPts val="0"/>
              </a:spcAft>
              <a:buSzPts val="1800"/>
              <a:buChar char="●"/>
            </a:pPr>
            <a:r>
              <a:rPr lang="en-US" dirty="0" err="1" smtClean="0"/>
              <a:t>Biến</a:t>
            </a:r>
            <a:r>
              <a:rPr lang="en-US" dirty="0" smtClean="0"/>
              <a:t>, </a:t>
            </a:r>
            <a:r>
              <a:rPr lang="en-US" dirty="0" err="1" smtClean="0"/>
              <a:t>Hằng</a:t>
            </a:r>
            <a:endParaRPr lang="en-US" dirty="0" smtClean="0"/>
          </a:p>
          <a:p>
            <a:pPr marL="457200" lvl="0" indent="-342900" algn="l" rtl="0">
              <a:lnSpc>
                <a:spcPct val="150000"/>
              </a:lnSpc>
              <a:spcAft>
                <a:spcPts val="0"/>
              </a:spcAft>
              <a:buSzPts val="1800"/>
              <a:buChar char="●"/>
            </a:pPr>
            <a:r>
              <a:rPr lang="en-US" dirty="0" err="1" smtClean="0"/>
              <a:t>Các</a:t>
            </a:r>
            <a:r>
              <a:rPr lang="en-US" dirty="0" smtClean="0"/>
              <a:t> </a:t>
            </a:r>
            <a:r>
              <a:rPr lang="en-US" dirty="0" err="1" smtClean="0"/>
              <a:t>kiểu</a:t>
            </a:r>
            <a:r>
              <a:rPr lang="en-US" dirty="0" smtClean="0"/>
              <a:t> </a:t>
            </a:r>
            <a:r>
              <a:rPr lang="en-US" dirty="0" err="1" smtClean="0"/>
              <a:t>dữ</a:t>
            </a:r>
            <a:r>
              <a:rPr lang="en-US" dirty="0" smtClean="0"/>
              <a:t> lieu</a:t>
            </a:r>
          </a:p>
          <a:p>
            <a:pPr lvl="0">
              <a:lnSpc>
                <a:spcPct val="150000"/>
              </a:lnSpc>
            </a:pPr>
            <a:r>
              <a:rPr lang="en-US" dirty="0" err="1"/>
              <a:t>Các</a:t>
            </a:r>
            <a:r>
              <a:rPr lang="en-US" dirty="0"/>
              <a:t> </a:t>
            </a:r>
            <a:r>
              <a:rPr lang="en-US" dirty="0" err="1"/>
              <a:t>loại</a:t>
            </a:r>
            <a:r>
              <a:rPr lang="en-US" dirty="0"/>
              <a:t> Literals </a:t>
            </a:r>
            <a:r>
              <a:rPr lang="en-US" dirty="0" err="1"/>
              <a:t>trong</a:t>
            </a:r>
            <a:r>
              <a:rPr lang="en-US" dirty="0"/>
              <a:t> Java</a:t>
            </a:r>
            <a:endParaRPr dirty="0"/>
          </a:p>
          <a:p>
            <a:pPr lvl="0">
              <a:lnSpc>
                <a:spcPct val="150000"/>
              </a:lnSpc>
            </a:pPr>
            <a:r>
              <a:rPr lang="en-US" dirty="0" err="1" smtClean="0"/>
              <a:t>Truyền</a:t>
            </a:r>
            <a:r>
              <a:rPr lang="en-US" dirty="0" smtClean="0"/>
              <a:t> </a:t>
            </a:r>
            <a:r>
              <a:rPr lang="en-US" dirty="0" err="1" smtClean="0"/>
              <a:t>tham</a:t>
            </a:r>
            <a:r>
              <a:rPr lang="en-US" dirty="0" smtClean="0"/>
              <a:t> </a:t>
            </a:r>
            <a:r>
              <a:rPr lang="en-US" dirty="0" err="1" smtClean="0"/>
              <a:t>chiếu</a:t>
            </a:r>
            <a:r>
              <a:rPr lang="en-US" dirty="0" smtClean="0"/>
              <a:t>, </a:t>
            </a:r>
            <a:r>
              <a:rPr lang="en-US" dirty="0" err="1" smtClean="0"/>
              <a:t>truyền</a:t>
            </a:r>
            <a:r>
              <a:rPr lang="en-US" dirty="0" smtClean="0"/>
              <a:t> </a:t>
            </a:r>
            <a:r>
              <a:rPr lang="en-US" dirty="0" err="1" smtClean="0"/>
              <a:t>tham</a:t>
            </a:r>
            <a:r>
              <a:rPr lang="en-US" dirty="0" smtClean="0"/>
              <a:t> </a:t>
            </a:r>
            <a:r>
              <a:rPr lang="en-US" dirty="0" err="1" smtClean="0"/>
              <a:t>trị</a:t>
            </a:r>
            <a:endParaRPr dirty="0"/>
          </a:p>
        </p:txBody>
      </p:sp>
    </p:spTree>
    <p:extLst>
      <p:ext uri="{BB962C8B-B14F-4D97-AF65-F5344CB8AC3E}">
        <p14:creationId xmlns:p14="http://schemas.microsoft.com/office/powerpoint/2010/main" val="8599026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6D12E1-FBF4-CDF1-B80D-910C581441FA}"/>
              </a:ext>
            </a:extLst>
          </p:cNvPr>
          <p:cNvSpPr>
            <a:spLocks noGrp="1"/>
          </p:cNvSpPr>
          <p:nvPr>
            <p:ph type="title"/>
          </p:nvPr>
        </p:nvSpPr>
        <p:spPr/>
        <p:txBody>
          <a:bodyPr>
            <a:normAutofit fontScale="90000"/>
          </a:bodyPr>
          <a:lstStyle/>
          <a:p>
            <a:endParaRPr lang="en-US"/>
          </a:p>
        </p:txBody>
      </p:sp>
      <p:pic>
        <p:nvPicPr>
          <p:cNvPr id="2050" name="Picture 2">
            <a:extLst>
              <a:ext uri="{FF2B5EF4-FFF2-40B4-BE49-F238E27FC236}">
                <a16:creationId xmlns:a16="http://schemas.microsoft.com/office/drawing/2014/main" xmlns="" id="{DEF02AC6-78FC-B7BC-B1CC-891990A6FE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8961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err="1"/>
              <a:t>C</a:t>
            </a:r>
            <a:r>
              <a:rPr lang="en-US" dirty="0" err="1" smtClean="0"/>
              <a:t>âu</a:t>
            </a:r>
            <a:r>
              <a:rPr lang="en-US" dirty="0" smtClean="0"/>
              <a:t> </a:t>
            </a:r>
            <a:r>
              <a:rPr lang="en-US" dirty="0" err="1" smtClean="0"/>
              <a:t>lệnh</a:t>
            </a:r>
            <a:r>
              <a:rPr lang="en-US" dirty="0" smtClean="0"/>
              <a:t> &amp; </a:t>
            </a:r>
            <a:r>
              <a:rPr lang="en-US" dirty="0" err="1" smtClean="0"/>
              <a:t>khối</a:t>
            </a:r>
            <a:r>
              <a:rPr lang="en-US" dirty="0" smtClean="0"/>
              <a:t> </a:t>
            </a:r>
            <a:r>
              <a:rPr lang="en-US" dirty="0" err="1" smtClean="0"/>
              <a:t>lệnh</a:t>
            </a:r>
            <a:r>
              <a:rPr lang="en-US" dirty="0"/>
              <a:t/>
            </a:r>
            <a:br>
              <a:rPr lang="en-US" dirty="0"/>
            </a:br>
            <a:endParaRPr lang="en-US" dirty="0"/>
          </a:p>
        </p:txBody>
      </p:sp>
      <p:sp>
        <p:nvSpPr>
          <p:cNvPr id="16390"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lstStyle/>
          <a:p>
            <a:pPr eaLnBrk="1" hangingPunct="1"/>
            <a:r>
              <a:rPr lang="en-US" altLang="en-US" dirty="0" err="1" smtClean="0"/>
              <a:t>Các</a:t>
            </a:r>
            <a:r>
              <a:rPr lang="en-US" altLang="en-US" dirty="0" smtClean="0"/>
              <a:t> câu </a:t>
            </a:r>
            <a:r>
              <a:rPr lang="en-US" altLang="en-US" dirty="0" err="1" smtClean="0"/>
              <a:t>lệnh</a:t>
            </a:r>
            <a:r>
              <a:rPr lang="en-US" altLang="en-US" dirty="0" smtClean="0"/>
              <a:t> </a:t>
            </a:r>
            <a:r>
              <a:rPr lang="en-US" altLang="en-US" dirty="0" err="1" smtClean="0"/>
              <a:t>đơn</a:t>
            </a:r>
            <a:r>
              <a:rPr lang="en-US" altLang="en-US" dirty="0" smtClean="0"/>
              <a:t> </a:t>
            </a:r>
            <a:r>
              <a:rPr lang="en-US" altLang="en-US" dirty="0" err="1" smtClean="0"/>
              <a:t>có</a:t>
            </a:r>
            <a:r>
              <a:rPr lang="en-US" altLang="en-US" dirty="0" smtClean="0"/>
              <a:t> </a:t>
            </a:r>
            <a:r>
              <a:rPr lang="en-US" altLang="en-US" dirty="0" err="1" smtClean="0"/>
              <a:t>thể</a:t>
            </a:r>
            <a:r>
              <a:rPr lang="en-US" altLang="en-US" dirty="0" smtClean="0"/>
              <a:t> </a:t>
            </a:r>
            <a:r>
              <a:rPr lang="en-US" altLang="en-US" dirty="0" err="1" smtClean="0"/>
              <a:t>nối</a:t>
            </a:r>
            <a:r>
              <a:rPr lang="en-US" altLang="en-US" dirty="0" smtClean="0"/>
              <a:t> </a:t>
            </a:r>
            <a:r>
              <a:rPr lang="en-US" altLang="en-US" dirty="0" err="1" smtClean="0"/>
              <a:t>lại</a:t>
            </a:r>
            <a:r>
              <a:rPr lang="en-US" altLang="en-US" dirty="0" smtClean="0"/>
              <a:t> </a:t>
            </a:r>
            <a:r>
              <a:rPr lang="en-US" altLang="en-US" dirty="0" err="1" smtClean="0"/>
              <a:t>với</a:t>
            </a:r>
            <a:r>
              <a:rPr lang="en-US" altLang="en-US" dirty="0" smtClean="0"/>
              <a:t> </a:t>
            </a:r>
            <a:r>
              <a:rPr lang="en-US" altLang="en-US" dirty="0" err="1" smtClean="0"/>
              <a:t>nhau</a:t>
            </a:r>
            <a:r>
              <a:rPr lang="en-US" altLang="en-US" dirty="0" smtClean="0"/>
              <a:t> </a:t>
            </a:r>
            <a:r>
              <a:rPr lang="en-US" altLang="en-US" dirty="0" err="1" smtClean="0"/>
              <a:t>tạo</a:t>
            </a:r>
            <a:r>
              <a:rPr lang="en-US" altLang="en-US" dirty="0" smtClean="0"/>
              <a:t> </a:t>
            </a:r>
            <a:r>
              <a:rPr lang="en-US" altLang="en-US" dirty="0" err="1" smtClean="0"/>
              <a:t>thành</a:t>
            </a:r>
            <a:r>
              <a:rPr lang="en-US" altLang="en-US" dirty="0" smtClean="0"/>
              <a:t> </a:t>
            </a:r>
            <a:r>
              <a:rPr lang="en-US" altLang="en-US" dirty="0" err="1" smtClean="0"/>
              <a:t>các</a:t>
            </a:r>
            <a:r>
              <a:rPr lang="en-US" altLang="en-US" dirty="0" smtClean="0"/>
              <a:t> </a:t>
            </a:r>
            <a:r>
              <a:rPr lang="en-US" altLang="en-US" dirty="0" err="1" smtClean="0"/>
              <a:t>khối</a:t>
            </a:r>
            <a:r>
              <a:rPr lang="en-US" altLang="en-US" dirty="0" smtClean="0"/>
              <a:t> </a:t>
            </a:r>
            <a:r>
              <a:rPr lang="en-US" altLang="en-US" dirty="0" err="1" smtClean="0"/>
              <a:t>lệnh</a:t>
            </a:r>
            <a:r>
              <a:rPr lang="en-US" altLang="en-US" dirty="0" smtClean="0"/>
              <a:t> </a:t>
            </a:r>
            <a:r>
              <a:rPr lang="en-US" altLang="en-US" dirty="0" err="1" smtClean="0"/>
              <a:t>thuộc</a:t>
            </a:r>
            <a:r>
              <a:rPr lang="en-US" altLang="en-US" dirty="0" smtClean="0"/>
              <a:t> 1 </a:t>
            </a:r>
            <a:r>
              <a:rPr lang="en-US" altLang="en-US" dirty="0" err="1" smtClean="0"/>
              <a:t>lớp</a:t>
            </a:r>
            <a:r>
              <a:rPr lang="en-US" altLang="en-US" dirty="0" smtClean="0"/>
              <a:t>.</a:t>
            </a:r>
          </a:p>
          <a:p>
            <a:pPr eaLnBrk="1" hangingPunct="1"/>
            <a:r>
              <a:rPr lang="en-US" altLang="en-US" dirty="0" err="1" smtClean="0"/>
              <a:t>Bộ</a:t>
            </a:r>
            <a:r>
              <a:rPr lang="en-US" altLang="en-US" dirty="0" smtClean="0"/>
              <a:t> </a:t>
            </a:r>
            <a:r>
              <a:rPr lang="en-US" altLang="en-US" dirty="0" err="1" smtClean="0"/>
              <a:t>lệnh</a:t>
            </a:r>
            <a:r>
              <a:rPr lang="en-US" altLang="en-US" dirty="0" smtClean="0"/>
              <a:t> </a:t>
            </a:r>
            <a:r>
              <a:rPr lang="en-US" altLang="en-US" dirty="0" err="1" smtClean="0"/>
              <a:t>của</a:t>
            </a:r>
            <a:r>
              <a:rPr lang="en-US" altLang="en-US" dirty="0" smtClean="0"/>
              <a:t> Java </a:t>
            </a:r>
            <a:r>
              <a:rPr lang="en-US" altLang="en-US" dirty="0" err="1" smtClean="0"/>
              <a:t>không</a:t>
            </a:r>
            <a:r>
              <a:rPr lang="en-US" altLang="en-US" dirty="0" smtClean="0"/>
              <a:t> </a:t>
            </a:r>
            <a:r>
              <a:rPr lang="en-US" altLang="en-US" dirty="0" err="1" smtClean="0"/>
              <a:t>giới</a:t>
            </a:r>
            <a:r>
              <a:rPr lang="en-US" altLang="en-US" dirty="0" smtClean="0"/>
              <a:t> </a:t>
            </a:r>
            <a:r>
              <a:rPr lang="en-US" altLang="en-US" dirty="0" err="1" smtClean="0"/>
              <a:t>hạn</a:t>
            </a:r>
            <a:r>
              <a:rPr lang="en-US" altLang="en-US" dirty="0" smtClean="0"/>
              <a:t> trong </a:t>
            </a:r>
            <a:r>
              <a:rPr lang="en-US" altLang="en-US" dirty="0" err="1" smtClean="0"/>
              <a:t>cặp</a:t>
            </a:r>
            <a:r>
              <a:rPr lang="en-US" altLang="en-US" dirty="0" smtClean="0"/>
              <a:t> </a:t>
            </a:r>
            <a:r>
              <a:rPr lang="en-US" altLang="en-US" dirty="0" err="1" smtClean="0"/>
              <a:t>dấu</a:t>
            </a:r>
            <a:r>
              <a:rPr lang="en-US" altLang="en-US" dirty="0" smtClean="0"/>
              <a:t> </a:t>
            </a:r>
            <a:r>
              <a:rPr lang="en-US" altLang="en-US" dirty="0" err="1" smtClean="0"/>
              <a:t>ngoặc</a:t>
            </a:r>
            <a:r>
              <a:rPr lang="en-US" altLang="en-US" dirty="0" smtClean="0"/>
              <a:t> { </a:t>
            </a:r>
            <a:r>
              <a:rPr lang="en-US" altLang="en-US" dirty="0" err="1" smtClean="0"/>
              <a:t>và</a:t>
            </a:r>
            <a:r>
              <a:rPr lang="en-US" altLang="en-US" dirty="0" smtClean="0"/>
              <a:t> }</a:t>
            </a:r>
          </a:p>
          <a:p>
            <a:pPr eaLnBrk="1" hangingPunct="1"/>
            <a:r>
              <a:rPr lang="en-US" altLang="en-US" dirty="0" err="1" smtClean="0"/>
              <a:t>Khối</a:t>
            </a:r>
            <a:r>
              <a:rPr lang="en-US" altLang="en-US" dirty="0" smtClean="0"/>
              <a:t> </a:t>
            </a:r>
            <a:r>
              <a:rPr lang="en-US" altLang="en-US" dirty="0" err="1" smtClean="0"/>
              <a:t>lệnh</a:t>
            </a:r>
            <a:r>
              <a:rPr lang="en-US" altLang="en-US" dirty="0" smtClean="0"/>
              <a:t> </a:t>
            </a:r>
            <a:r>
              <a:rPr lang="en-US" altLang="en-US" dirty="0" err="1" smtClean="0"/>
              <a:t>có</a:t>
            </a:r>
            <a:r>
              <a:rPr lang="en-US" altLang="en-US" dirty="0" smtClean="0"/>
              <a:t> </a:t>
            </a:r>
            <a:r>
              <a:rPr lang="en-US" altLang="en-US" dirty="0" err="1" smtClean="0"/>
              <a:t>thể</a:t>
            </a:r>
            <a:r>
              <a:rPr lang="en-US" altLang="en-US" dirty="0" smtClean="0"/>
              <a:t> </a:t>
            </a:r>
            <a:r>
              <a:rPr lang="en-US" altLang="en-US" dirty="0" err="1" smtClean="0"/>
              <a:t>được</a:t>
            </a:r>
            <a:r>
              <a:rPr lang="en-US" altLang="en-US" dirty="0" smtClean="0"/>
              <a:t> </a:t>
            </a:r>
            <a:r>
              <a:rPr lang="en-US" altLang="en-US" dirty="0" err="1" smtClean="0"/>
              <a:t>đặt</a:t>
            </a:r>
            <a:r>
              <a:rPr lang="en-US" altLang="en-US" dirty="0" smtClean="0"/>
              <a:t> trong </a:t>
            </a:r>
            <a:r>
              <a:rPr lang="en-US" altLang="en-US" dirty="0" err="1" smtClean="0"/>
              <a:t>khối</a:t>
            </a:r>
            <a:r>
              <a:rPr lang="en-US" altLang="en-US" dirty="0" smtClean="0"/>
              <a:t> </a:t>
            </a:r>
            <a:r>
              <a:rPr lang="en-US" altLang="en-US" dirty="0" err="1" smtClean="0"/>
              <a:t>lệnh</a:t>
            </a:r>
            <a:r>
              <a:rPr lang="en-US" altLang="en-US" dirty="0" smtClean="0"/>
              <a:t> </a:t>
            </a:r>
            <a:r>
              <a:rPr lang="en-US" altLang="en-US" dirty="0" err="1" smtClean="0"/>
              <a:t>khác</a:t>
            </a:r>
            <a:r>
              <a:rPr lang="en-US" altLang="en-US" dirty="0" smtClean="0"/>
              <a:t>.</a:t>
            </a:r>
          </a:p>
        </p:txBody>
      </p:sp>
      <p:sp>
        <p:nvSpPr>
          <p:cNvPr id="10" name="Rectangle 2"/>
          <p:cNvSpPr txBox="1">
            <a:spLocks noChangeArrowheads="1"/>
          </p:cNvSpPr>
          <p:nvPr/>
        </p:nvSpPr>
        <p:spPr bwMode="auto">
          <a:xfrm>
            <a:off x="1169194" y="60511"/>
            <a:ext cx="5657850"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eaLnBrk="1" latinLnBrk="0" hangingPunct="1"/>
            <a:endParaRPr lang="en-US" altLang="en-US" sz="3300" b="1" dirty="0">
              <a:solidFill>
                <a:srgbClr val="FF0000"/>
              </a:solidFill>
            </a:endParaRPr>
          </a:p>
        </p:txBody>
      </p:sp>
      <p:pic>
        <p:nvPicPr>
          <p:cNvPr id="4" name="Picture 3"/>
          <p:cNvPicPr>
            <a:picLocks noChangeAspect="1"/>
          </p:cNvPicPr>
          <p:nvPr/>
        </p:nvPicPr>
        <p:blipFill>
          <a:blip r:embed="rId2"/>
          <a:stretch>
            <a:fillRect/>
          </a:stretch>
        </p:blipFill>
        <p:spPr>
          <a:xfrm>
            <a:off x="1197570" y="2453743"/>
            <a:ext cx="6755662" cy="1203857"/>
          </a:xfrm>
          <a:prstGeom prst="rect">
            <a:avLst/>
          </a:prstGeom>
          <a:ln>
            <a:solidFill>
              <a:srgbClr val="FF0000"/>
            </a:solidFill>
          </a:ln>
        </p:spPr>
      </p:pic>
    </p:spTree>
    <p:extLst>
      <p:ext uri="{BB962C8B-B14F-4D97-AF65-F5344CB8AC3E}">
        <p14:creationId xmlns:p14="http://schemas.microsoft.com/office/powerpoint/2010/main" val="179857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9" name="Group 3"/>
          <p:cNvGraphicFramePr>
            <a:graphicFrameLocks noGrp="1"/>
          </p:cNvGraphicFramePr>
          <p:nvPr>
            <p:ph type="tbl" idx="4294967295"/>
            <p:extLst/>
          </p:nvPr>
        </p:nvGraphicFramePr>
        <p:xfrm>
          <a:off x="331470" y="1453514"/>
          <a:ext cx="6701790" cy="2935605"/>
        </p:xfrm>
        <a:graphic>
          <a:graphicData uri="http://schemas.openxmlformats.org/drawingml/2006/table">
            <a:tbl>
              <a:tblPr/>
              <a:tblGrid>
                <a:gridCol w="1179019"/>
                <a:gridCol w="1179019"/>
                <a:gridCol w="4343752"/>
              </a:tblGrid>
              <a:tr h="75283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rgbClr val="FFFF00"/>
                          </a:solidFill>
                          <a:latin typeface="Proxima Nova"/>
                          <a:ea typeface="Proxima Nova"/>
                          <a:cs typeface="Proxima Nova"/>
                          <a:sym typeface="Proxima Nova"/>
                        </a:rPr>
                        <a:t>Bắt</a:t>
                      </a:r>
                      <a:r>
                        <a:rPr lang="en-US" altLang="en-US" sz="1800" b="0" i="0" u="none" strike="noStrike" cap="none" dirty="0" smtClean="0">
                          <a:solidFill>
                            <a:srgbClr val="FFFF00"/>
                          </a:solidFill>
                          <a:latin typeface="Proxima Nova"/>
                          <a:ea typeface="Proxima Nova"/>
                          <a:cs typeface="Proxima Nova"/>
                          <a:sym typeface="Proxima Nova"/>
                        </a:rPr>
                        <a:t> </a:t>
                      </a:r>
                      <a:r>
                        <a:rPr lang="en-US" altLang="en-US" sz="1800" b="0" i="0" u="none" strike="noStrike" cap="none" dirty="0" err="1" smtClean="0">
                          <a:solidFill>
                            <a:srgbClr val="FFFF00"/>
                          </a:solidFill>
                          <a:latin typeface="Proxima Nova"/>
                          <a:ea typeface="Proxima Nova"/>
                          <a:cs typeface="Proxima Nova"/>
                          <a:sym typeface="Proxima Nova"/>
                        </a:rPr>
                        <a:t>đầu</a:t>
                      </a:r>
                      <a:endParaRPr lang="en-US" altLang="en-US" sz="1800" b="0" i="0" u="none" strike="noStrike" cap="none" dirty="0" smtClean="0">
                        <a:solidFill>
                          <a:srgbClr val="FFFF00"/>
                        </a:solidFill>
                        <a:latin typeface="Proxima Nova"/>
                        <a:ea typeface="Proxima Nova"/>
                        <a:cs typeface="Proxima Nova"/>
                        <a:sym typeface="Proxima Nova"/>
                      </a:endParaRPr>
                    </a:p>
                  </a:txBody>
                  <a:tcPr marL="68580" marR="68580" marT="34293" marB="3429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rgbClr val="FFFF00"/>
                          </a:solidFill>
                          <a:latin typeface="Proxima Nova"/>
                          <a:ea typeface="Proxima Nova"/>
                          <a:cs typeface="Proxima Nova"/>
                          <a:sym typeface="Proxima Nova"/>
                        </a:rPr>
                        <a:t>Kết</a:t>
                      </a:r>
                      <a:r>
                        <a:rPr lang="en-US" altLang="en-US" sz="1800" b="0" i="0" u="none" strike="noStrike" cap="none" dirty="0" smtClean="0">
                          <a:solidFill>
                            <a:srgbClr val="FFFF00"/>
                          </a:solidFill>
                          <a:latin typeface="Proxima Nova"/>
                          <a:ea typeface="Proxima Nova"/>
                          <a:cs typeface="Proxima Nova"/>
                          <a:sym typeface="Proxima Nova"/>
                        </a:rPr>
                        <a:t> </a:t>
                      </a:r>
                      <a:r>
                        <a:rPr lang="en-US" altLang="en-US" sz="1800" b="0" i="0" u="none" strike="noStrike" cap="none" dirty="0" err="1" smtClean="0">
                          <a:solidFill>
                            <a:srgbClr val="FFFF00"/>
                          </a:solidFill>
                          <a:latin typeface="Proxima Nova"/>
                          <a:ea typeface="Proxima Nova"/>
                          <a:cs typeface="Proxima Nova"/>
                          <a:sym typeface="Proxima Nova"/>
                        </a:rPr>
                        <a:t>thúc</a:t>
                      </a:r>
                      <a:endParaRPr lang="en-US" altLang="en-US" sz="1800" b="0" i="0" u="none" strike="noStrike" cap="none" dirty="0" smtClean="0">
                        <a:solidFill>
                          <a:srgbClr val="FFFF00"/>
                        </a:solidFill>
                        <a:latin typeface="Proxima Nova"/>
                        <a:ea typeface="Proxima Nova"/>
                        <a:cs typeface="Proxima Nova"/>
                        <a:sym typeface="Proxima Nova"/>
                      </a:endParaRPr>
                    </a:p>
                  </a:txBody>
                  <a:tcPr marL="68580" marR="68580" marT="34293" marB="3429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rgbClr val="FFFF00"/>
                          </a:solidFill>
                          <a:latin typeface="Proxima Nova"/>
                          <a:ea typeface="Proxima Nova"/>
                          <a:cs typeface="Proxima Nova"/>
                          <a:sym typeface="Proxima Nova"/>
                        </a:rPr>
                        <a:t>Mục</a:t>
                      </a:r>
                      <a:r>
                        <a:rPr lang="en-US" altLang="en-US" sz="1800" b="0" i="0" u="none" strike="noStrike" cap="none" dirty="0" smtClean="0">
                          <a:solidFill>
                            <a:srgbClr val="FFFF00"/>
                          </a:solidFill>
                          <a:latin typeface="Proxima Nova"/>
                          <a:ea typeface="Proxima Nova"/>
                          <a:cs typeface="Proxima Nova"/>
                          <a:sym typeface="Proxima Nova"/>
                        </a:rPr>
                        <a:t> </a:t>
                      </a:r>
                      <a:r>
                        <a:rPr lang="en-US" altLang="en-US" sz="1800" b="0" i="0" u="none" strike="noStrike" cap="none" dirty="0" err="1" smtClean="0">
                          <a:solidFill>
                            <a:srgbClr val="FFFF00"/>
                          </a:solidFill>
                          <a:latin typeface="Proxima Nova"/>
                          <a:ea typeface="Proxima Nova"/>
                          <a:cs typeface="Proxima Nova"/>
                          <a:sym typeface="Proxima Nova"/>
                        </a:rPr>
                        <a:t>đích</a:t>
                      </a:r>
                      <a:endParaRPr lang="en-US" altLang="en-US" sz="1800" b="0" i="0" u="none" strike="noStrike" cap="none" dirty="0" smtClean="0">
                        <a:solidFill>
                          <a:srgbClr val="FFFF00"/>
                        </a:solidFill>
                        <a:latin typeface="Proxima Nova"/>
                        <a:ea typeface="Proxima Nova"/>
                        <a:cs typeface="Proxima Nova"/>
                        <a:sym typeface="Proxima Nova"/>
                      </a:endParaRPr>
                    </a:p>
                  </a:txBody>
                  <a:tcPr marL="68580" marR="68580" marT="34293" marB="3429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r>
              <a:tr h="727126">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smtClean="0">
                          <a:solidFill>
                            <a:schemeClr val="dk2"/>
                          </a:solidFill>
                          <a:latin typeface="Proxima Nova"/>
                          <a:ea typeface="Proxima Nova"/>
                          <a:cs typeface="Proxima Nova"/>
                          <a:sym typeface="Proxima Nova"/>
                        </a:rPr>
                        <a:t>/*</a:t>
                      </a:r>
                    </a:p>
                  </a:txBody>
                  <a:tcPr marL="68580" marR="68580" marT="34293" marB="3429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smtClean="0">
                          <a:solidFill>
                            <a:schemeClr val="dk2"/>
                          </a:solidFill>
                          <a:latin typeface="Proxima Nova"/>
                          <a:ea typeface="Proxima Nova"/>
                          <a:cs typeface="Proxima Nova"/>
                          <a:sym typeface="Proxima Nova"/>
                        </a:rPr>
                        <a:t>*/</a:t>
                      </a:r>
                    </a:p>
                  </a:txBody>
                  <a:tcPr marL="68580" marR="68580" marT="34293" marB="3429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chemeClr val="dk2"/>
                          </a:solidFill>
                          <a:latin typeface="Proxima Nova"/>
                          <a:ea typeface="Proxima Nova"/>
                          <a:cs typeface="Proxima Nova"/>
                          <a:sym typeface="Proxima Nova"/>
                        </a:rPr>
                        <a:t>Đoạn</a:t>
                      </a:r>
                      <a:r>
                        <a:rPr lang="en-US" altLang="en-US" sz="1800" b="0" i="0" u="none" strike="noStrike" cap="none" dirty="0" smtClean="0">
                          <a:solidFill>
                            <a:schemeClr val="dk2"/>
                          </a:solidFill>
                          <a:latin typeface="Proxima Nova"/>
                          <a:ea typeface="Proxima Nova"/>
                          <a:cs typeface="Proxima Nova"/>
                          <a:sym typeface="Proxima Nova"/>
                        </a:rPr>
                        <a:t> code </a:t>
                      </a:r>
                      <a:r>
                        <a:rPr lang="en-US" altLang="en-US" sz="1800" b="0" i="0" u="none" strike="noStrike" cap="none" dirty="0" err="1" smtClean="0">
                          <a:solidFill>
                            <a:schemeClr val="dk2"/>
                          </a:solidFill>
                          <a:latin typeface="Proxima Nova"/>
                          <a:ea typeface="Proxima Nova"/>
                          <a:cs typeface="Proxima Nova"/>
                          <a:sym typeface="Proxima Nova"/>
                        </a:rPr>
                        <a:t>bị</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giới</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hạn</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là</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phần</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ghi</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chú</a:t>
                      </a:r>
                      <a:endParaRPr lang="en-US" altLang="en-US" sz="1800" b="0" i="0" u="none" strike="noStrike" cap="none" dirty="0" smtClean="0">
                        <a:solidFill>
                          <a:schemeClr val="dk2"/>
                        </a:solidFill>
                        <a:latin typeface="Proxima Nova"/>
                        <a:ea typeface="Proxima Nova"/>
                        <a:cs typeface="Proxima Nova"/>
                        <a:sym typeface="Proxima Nova"/>
                      </a:endParaRPr>
                    </a:p>
                  </a:txBody>
                  <a:tcPr marL="68580" marR="68580" marT="34293" marB="3429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27126">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smtClean="0">
                          <a:solidFill>
                            <a:schemeClr val="dk2"/>
                          </a:solidFill>
                          <a:latin typeface="Proxima Nova"/>
                          <a:ea typeface="Proxima Nova"/>
                          <a:cs typeface="Proxima Nova"/>
                          <a:sym typeface="Proxima Nova"/>
                        </a:rPr>
                        <a:t>//</a:t>
                      </a:r>
                    </a:p>
                  </a:txBody>
                  <a:tcPr marL="68580" marR="68580" marT="34293" marB="3429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endParaRPr lang="en-US" altLang="en-US" sz="1800" b="0" i="0" u="none" strike="noStrike" cap="none" smtClean="0">
                        <a:solidFill>
                          <a:schemeClr val="dk2"/>
                        </a:solidFill>
                        <a:latin typeface="Proxima Nova"/>
                        <a:ea typeface="Proxima Nova"/>
                        <a:cs typeface="Proxima Nova"/>
                        <a:sym typeface="Proxima Nova"/>
                      </a:endParaRPr>
                    </a:p>
                  </a:txBody>
                  <a:tcPr marL="68580" marR="68580" marT="34293" marB="3429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chemeClr val="dk2"/>
                          </a:solidFill>
                          <a:latin typeface="Proxima Nova"/>
                          <a:ea typeface="Proxima Nova"/>
                          <a:cs typeface="Proxima Nova"/>
                          <a:sym typeface="Proxima Nova"/>
                        </a:rPr>
                        <a:t>Ghi</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chú</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trên</a:t>
                      </a:r>
                      <a:r>
                        <a:rPr lang="en-US" altLang="en-US" sz="1800" b="0" i="0" u="none" strike="noStrike" cap="none" dirty="0" smtClean="0">
                          <a:solidFill>
                            <a:schemeClr val="dk2"/>
                          </a:solidFill>
                          <a:latin typeface="Proxima Nova"/>
                          <a:ea typeface="Proxima Nova"/>
                          <a:cs typeface="Proxima Nova"/>
                          <a:sym typeface="Proxima Nova"/>
                        </a:rPr>
                        <a:t> 1 </a:t>
                      </a:r>
                      <a:r>
                        <a:rPr lang="en-US" altLang="en-US" sz="1800" b="0" i="0" u="none" strike="noStrike" cap="none" dirty="0" err="1" smtClean="0">
                          <a:solidFill>
                            <a:schemeClr val="dk2"/>
                          </a:solidFill>
                          <a:latin typeface="Proxima Nova"/>
                          <a:ea typeface="Proxima Nova"/>
                          <a:cs typeface="Proxima Nova"/>
                          <a:sym typeface="Proxima Nova"/>
                        </a:rPr>
                        <a:t>dòng</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trình</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biên</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dịch</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bỏ</a:t>
                      </a:r>
                      <a:r>
                        <a:rPr lang="en-US" altLang="en-US" sz="1800" b="0" i="0" u="none" strike="noStrike" cap="none" dirty="0" smtClean="0">
                          <a:solidFill>
                            <a:schemeClr val="dk2"/>
                          </a:solidFill>
                          <a:latin typeface="Proxima Nova"/>
                          <a:ea typeface="Proxima Nova"/>
                          <a:cs typeface="Proxima Nova"/>
                          <a:sym typeface="Proxima Nova"/>
                        </a:rPr>
                        <a:t> qua </a:t>
                      </a:r>
                      <a:r>
                        <a:rPr lang="en-US" altLang="en-US" sz="1800" b="0" i="0" u="none" strike="noStrike" cap="none" dirty="0" err="1" smtClean="0">
                          <a:solidFill>
                            <a:schemeClr val="dk2"/>
                          </a:solidFill>
                          <a:latin typeface="Proxima Nova"/>
                          <a:ea typeface="Proxima Nova"/>
                          <a:cs typeface="Proxima Nova"/>
                          <a:sym typeface="Proxima Nova"/>
                        </a:rPr>
                        <a:t>từ</a:t>
                      </a:r>
                      <a:r>
                        <a:rPr lang="en-US" altLang="en-US" sz="1800" b="0" i="0" u="none" strike="noStrike" cap="none" dirty="0" smtClean="0">
                          <a:solidFill>
                            <a:schemeClr val="dk2"/>
                          </a:solidFill>
                          <a:latin typeface="Proxima Nova"/>
                          <a:ea typeface="Proxima Nova"/>
                          <a:cs typeface="Proxima Nova"/>
                          <a:sym typeface="Proxima Nova"/>
                        </a:rPr>
                        <a:t> // </a:t>
                      </a:r>
                      <a:r>
                        <a:rPr lang="en-US" altLang="en-US" sz="1800" b="0" i="0" u="none" strike="noStrike" cap="none" dirty="0" err="1" smtClean="0">
                          <a:solidFill>
                            <a:schemeClr val="dk2"/>
                          </a:solidFill>
                          <a:latin typeface="Proxima Nova"/>
                          <a:ea typeface="Proxima Nova"/>
                          <a:cs typeface="Proxima Nova"/>
                          <a:sym typeface="Proxima Nova"/>
                        </a:rPr>
                        <a:t>đến</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cuối</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dòng</a:t>
                      </a:r>
                      <a:endParaRPr lang="en-US" altLang="en-US" sz="1800" b="0" i="0" u="none" strike="noStrike" cap="none" dirty="0" smtClean="0">
                        <a:solidFill>
                          <a:schemeClr val="dk2"/>
                        </a:solidFill>
                        <a:latin typeface="Proxima Nova"/>
                        <a:ea typeface="Proxima Nova"/>
                        <a:cs typeface="Proxima Nova"/>
                        <a:sym typeface="Proxima Nova"/>
                      </a:endParaRPr>
                    </a:p>
                  </a:txBody>
                  <a:tcPr marL="68580" marR="68580" marT="34293" marB="3429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28522">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smtClean="0">
                          <a:solidFill>
                            <a:schemeClr val="dk2"/>
                          </a:solidFill>
                          <a:latin typeface="Proxima Nova"/>
                          <a:ea typeface="Proxima Nova"/>
                          <a:cs typeface="Proxima Nova"/>
                          <a:sym typeface="Proxima Nova"/>
                        </a:rPr>
                        <a:t>/**</a:t>
                      </a:r>
                    </a:p>
                  </a:txBody>
                  <a:tcPr marL="68580" marR="68580" marT="34293" marB="3429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smtClean="0">
                          <a:solidFill>
                            <a:schemeClr val="dk2"/>
                          </a:solidFill>
                          <a:latin typeface="Proxima Nova"/>
                          <a:ea typeface="Proxima Nova"/>
                          <a:cs typeface="Proxima Nova"/>
                          <a:sym typeface="Proxima Nova"/>
                        </a:rPr>
                        <a:t>*/</a:t>
                      </a:r>
                    </a:p>
                  </a:txBody>
                  <a:tcPr marL="68580" marR="68580" marT="34293" marB="3429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marL="742950" indent="-285750">
                        <a:spcBef>
                          <a:spcPct val="20000"/>
                        </a:spcBef>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defRPr sz="2000">
                          <a:solidFill>
                            <a:schemeClr val="tx1"/>
                          </a:solidFill>
                          <a:latin typeface="Arial" panose="020B0604020202020204" pitchFamily="34" charset="0"/>
                          <a:cs typeface="Arial" panose="020B0604020202020204" pitchFamily="34" charset="0"/>
                        </a:defRPr>
                      </a:lvl3pPr>
                      <a:lvl4pPr marL="1600200" indent="-228600">
                        <a:spcBef>
                          <a:spcPct val="20000"/>
                        </a:spcBef>
                        <a:defRPr>
                          <a:solidFill>
                            <a:schemeClr val="tx1"/>
                          </a:solidFill>
                          <a:latin typeface="Arial" panose="020B0604020202020204" pitchFamily="34" charset="0"/>
                          <a:cs typeface="Arial" panose="020B0604020202020204" pitchFamily="34" charset="0"/>
                        </a:defRPr>
                      </a:lvl4pPr>
                      <a:lvl5pPr marL="2057400" indent="-228600">
                        <a:spcBef>
                          <a:spcPct val="20000"/>
                        </a:spcBef>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lang="en-US" altLang="en-US" sz="1800" b="0" i="0" u="none" strike="noStrike" cap="none" dirty="0" err="1" smtClean="0">
                          <a:solidFill>
                            <a:schemeClr val="dk2"/>
                          </a:solidFill>
                          <a:latin typeface="Proxima Nova"/>
                          <a:ea typeface="Proxima Nova"/>
                          <a:cs typeface="Proxima Nova"/>
                          <a:sym typeface="Proxima Nova"/>
                        </a:rPr>
                        <a:t>Ghi</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chú</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dành</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cho</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javadoc</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trình</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biên</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dịch</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sẽ</a:t>
                      </a:r>
                      <a:r>
                        <a:rPr lang="en-US" altLang="en-US" sz="1800" b="0" i="0" u="none" strike="noStrike" cap="none" dirty="0" smtClean="0">
                          <a:solidFill>
                            <a:schemeClr val="dk2"/>
                          </a:solidFill>
                          <a:latin typeface="Proxima Nova"/>
                          <a:ea typeface="Proxima Nova"/>
                          <a:cs typeface="Proxima Nova"/>
                          <a:sym typeface="Proxima Nova"/>
                        </a:rPr>
                        <a:t> </a:t>
                      </a:r>
                      <a:r>
                        <a:rPr lang="en-US" altLang="en-US" sz="1800" b="0" i="0" u="none" strike="noStrike" cap="none" dirty="0" err="1" smtClean="0">
                          <a:solidFill>
                            <a:schemeClr val="dk2"/>
                          </a:solidFill>
                          <a:latin typeface="Proxima Nova"/>
                          <a:ea typeface="Proxima Nova"/>
                          <a:cs typeface="Proxima Nova"/>
                          <a:sym typeface="Proxima Nova"/>
                        </a:rPr>
                        <a:t>bỏ</a:t>
                      </a:r>
                      <a:r>
                        <a:rPr lang="en-US" altLang="en-US" sz="1800" b="0" i="0" u="none" strike="noStrike" cap="none" dirty="0" smtClean="0">
                          <a:solidFill>
                            <a:schemeClr val="dk2"/>
                          </a:solidFill>
                          <a:latin typeface="Proxima Nova"/>
                          <a:ea typeface="Proxima Nova"/>
                          <a:cs typeface="Proxima Nova"/>
                          <a:sym typeface="Proxima Nova"/>
                        </a:rPr>
                        <a:t> qua</a:t>
                      </a:r>
                    </a:p>
                  </a:txBody>
                  <a:tcPr marL="68580" marR="68580" marT="34293" marB="3429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9" name="Rectangle 2"/>
          <p:cNvSpPr txBox="1">
            <a:spLocks noChangeArrowheads="1"/>
          </p:cNvSpPr>
          <p:nvPr/>
        </p:nvSpPr>
        <p:spPr bwMode="auto">
          <a:xfrm>
            <a:off x="1374962" y="56940"/>
            <a:ext cx="5657850" cy="546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8580" tIns="34290" rIns="68580" bIns="34290" numCol="1" anchor="b" anchorCtr="0" compatLnSpc="1">
            <a:prstTxWarp prst="textNoShape">
              <a:avLst/>
            </a:prstTxWarp>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eaLnBrk="1" latinLnBrk="0" hangingPunct="1">
              <a:defRPr/>
            </a:pPr>
            <a:endParaRPr lang="en-US" altLang="en-US" sz="2700" b="1" dirty="0">
              <a:solidFill>
                <a:srgbClr val="FF0000"/>
              </a:solidFill>
              <a:latin typeface="Calibri" panose="020F0502020204030204" pitchFamily="34" charset="0"/>
              <a:ea typeface="+mn-ea"/>
              <a:cs typeface="+mn-cs"/>
            </a:endParaRPr>
          </a:p>
        </p:txBody>
      </p:sp>
      <p:pic>
        <p:nvPicPr>
          <p:cNvPr id="2" name="Picture 1"/>
          <p:cNvPicPr>
            <a:picLocks noChangeAspect="1"/>
          </p:cNvPicPr>
          <p:nvPr/>
        </p:nvPicPr>
        <p:blipFill>
          <a:blip r:embed="rId2"/>
          <a:stretch>
            <a:fillRect/>
          </a:stretch>
        </p:blipFill>
        <p:spPr>
          <a:xfrm>
            <a:off x="7393758" y="2440899"/>
            <a:ext cx="1485900" cy="989981"/>
          </a:xfrm>
          <a:prstGeom prst="rect">
            <a:avLst/>
          </a:prstGeom>
        </p:spPr>
      </p:pic>
      <p:sp>
        <p:nvSpPr>
          <p:cNvPr id="8" name="Title 1"/>
          <p:cNvSpPr>
            <a:spLocks noGrp="1"/>
          </p:cNvSpPr>
          <p:nvPr>
            <p:ph type="title"/>
          </p:nvPr>
        </p:nvSpPr>
        <p:spPr>
          <a:xfrm>
            <a:off x="311700" y="445025"/>
            <a:ext cx="8520600" cy="572700"/>
          </a:xfrm>
        </p:spPr>
        <p:txBody>
          <a:bodyPr>
            <a:normAutofit fontScale="90000"/>
          </a:bodyPr>
          <a:lstStyle/>
          <a:p>
            <a:r>
              <a:rPr lang="en-US" dirty="0" err="1" smtClean="0"/>
              <a:t>Chú</a:t>
            </a:r>
            <a:r>
              <a:rPr lang="en-US" dirty="0" smtClean="0"/>
              <a:t> </a:t>
            </a:r>
            <a:r>
              <a:rPr lang="en-US" dirty="0" err="1" smtClean="0"/>
              <a:t>thích</a:t>
            </a:r>
            <a:endParaRPr lang="en-US" dirty="0"/>
          </a:p>
        </p:txBody>
      </p:sp>
    </p:spTree>
    <p:extLst>
      <p:ext uri="{BB962C8B-B14F-4D97-AF65-F5344CB8AC3E}">
        <p14:creationId xmlns:p14="http://schemas.microsoft.com/office/powerpoint/2010/main" val="36579867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438076" y="3624777"/>
            <a:ext cx="6405762" cy="1361561"/>
          </a:xfrm>
          <a:prstGeom prst="rect">
            <a:avLst/>
          </a:prstGeom>
          <a:ln>
            <a:solidFill>
              <a:srgbClr val="FF0000"/>
            </a:solidFill>
          </a:ln>
        </p:spPr>
      </p:pic>
      <p:pic>
        <p:nvPicPr>
          <p:cNvPr id="5" name="Picture 4"/>
          <p:cNvPicPr>
            <a:picLocks noChangeAspect="1"/>
          </p:cNvPicPr>
          <p:nvPr/>
        </p:nvPicPr>
        <p:blipFill>
          <a:blip r:embed="rId3"/>
          <a:stretch>
            <a:fillRect/>
          </a:stretch>
        </p:blipFill>
        <p:spPr>
          <a:xfrm>
            <a:off x="3502687" y="1599683"/>
            <a:ext cx="5129476" cy="1464510"/>
          </a:xfrm>
          <a:prstGeom prst="rect">
            <a:avLst/>
          </a:prstGeom>
          <a:ln>
            <a:solidFill>
              <a:srgbClr val="FF0000"/>
            </a:solidFill>
          </a:ln>
        </p:spPr>
      </p:pic>
      <p:sp>
        <p:nvSpPr>
          <p:cNvPr id="12294" name="Rectangle 3"/>
          <p:cNvSpPr>
            <a:spLocks noGrp="1" noChangeArrowheads="1"/>
          </p:cNvSpPr>
          <p:nvPr>
            <p:ph type="body" idx="1"/>
          </p:nvPr>
        </p:nvSpPr>
        <p:spPr>
          <a:extLst>
            <a:ext uri="{FAA26D3D-D897-4be2-8F04-BA451C77F1D7}">
              <ma14:placeholderFlag xmlns:ma14="http://schemas.microsoft.com/office/mac/drawingml/2011/main" xmlns="" val="1"/>
            </a:ext>
          </a:extLst>
        </p:spPr>
        <p:txBody>
          <a:bodyPr>
            <a:normAutofit/>
          </a:bodyPr>
          <a:lstStyle/>
          <a:p>
            <a:pPr eaLnBrk="1" hangingPunct="1"/>
            <a:r>
              <a:rPr lang="en-US" altLang="en-US" dirty="0" err="1" smtClean="0"/>
              <a:t>Chú</a:t>
            </a:r>
            <a:r>
              <a:rPr lang="en-US" altLang="en-US" dirty="0" smtClean="0"/>
              <a:t> </a:t>
            </a:r>
            <a:r>
              <a:rPr lang="en-US" altLang="en-US" dirty="0" err="1" smtClean="0"/>
              <a:t>thích</a:t>
            </a:r>
            <a:r>
              <a:rPr lang="en-US" altLang="en-US" dirty="0" smtClean="0"/>
              <a:t> 1 </a:t>
            </a:r>
            <a:r>
              <a:rPr lang="en-US" altLang="en-US" dirty="0" err="1" smtClean="0"/>
              <a:t>dòng</a:t>
            </a:r>
            <a:r>
              <a:rPr lang="en-US" altLang="en-US" dirty="0" smtClean="0"/>
              <a:t>: </a:t>
            </a:r>
            <a:r>
              <a:rPr lang="en-US" altLang="en-US" dirty="0" err="1" smtClean="0"/>
              <a:t>bắt</a:t>
            </a:r>
            <a:r>
              <a:rPr lang="en-US" altLang="en-US" dirty="0" smtClean="0"/>
              <a:t> </a:t>
            </a:r>
            <a:r>
              <a:rPr lang="en-US" altLang="en-US" dirty="0" err="1" smtClean="0"/>
              <a:t>đầu</a:t>
            </a:r>
            <a:r>
              <a:rPr lang="en-US" altLang="en-US" dirty="0" smtClean="0"/>
              <a:t> </a:t>
            </a:r>
            <a:r>
              <a:rPr lang="en-US" altLang="en-US" dirty="0" err="1" smtClean="0"/>
              <a:t>bằng</a:t>
            </a:r>
            <a:r>
              <a:rPr lang="en-US" altLang="en-US" dirty="0" smtClean="0"/>
              <a:t> </a:t>
            </a:r>
            <a:r>
              <a:rPr lang="en-US" altLang="en-US" dirty="0" err="1" smtClean="0"/>
              <a:t>dấu</a:t>
            </a:r>
            <a:r>
              <a:rPr lang="en-US" altLang="en-US" dirty="0" smtClean="0"/>
              <a:t> //</a:t>
            </a:r>
          </a:p>
          <a:p>
            <a:pPr lvl="1" eaLnBrk="1" hangingPunct="1"/>
            <a:endParaRPr lang="en-US" altLang="en-US" dirty="0" smtClean="0"/>
          </a:p>
          <a:p>
            <a:pPr lvl="1" eaLnBrk="1" hangingPunct="1"/>
            <a:endParaRPr lang="en-US" altLang="en-US" dirty="0" smtClean="0"/>
          </a:p>
          <a:p>
            <a:pPr lvl="1" eaLnBrk="1" hangingPunct="1"/>
            <a:endParaRPr lang="en-US" altLang="en-US" dirty="0" smtClean="0"/>
          </a:p>
          <a:p>
            <a:pPr lvl="1" eaLnBrk="1" hangingPunct="1"/>
            <a:endParaRPr lang="en-US" altLang="en-US" dirty="0" smtClean="0"/>
          </a:p>
          <a:p>
            <a:pPr eaLnBrk="1" hangingPunct="1"/>
            <a:r>
              <a:rPr lang="en-US" altLang="en-US" dirty="0" err="1" smtClean="0"/>
              <a:t>Chú</a:t>
            </a:r>
            <a:r>
              <a:rPr lang="en-US" altLang="en-US" dirty="0" smtClean="0"/>
              <a:t> </a:t>
            </a:r>
            <a:r>
              <a:rPr lang="en-US" altLang="en-US" dirty="0" err="1" smtClean="0"/>
              <a:t>thích</a:t>
            </a:r>
            <a:r>
              <a:rPr lang="en-US" altLang="en-US" dirty="0" smtClean="0"/>
              <a:t> </a:t>
            </a:r>
            <a:r>
              <a:rPr lang="en-US" altLang="en-US" dirty="0" err="1" smtClean="0"/>
              <a:t>nhiều</a:t>
            </a:r>
            <a:r>
              <a:rPr lang="en-US" altLang="en-US" dirty="0" smtClean="0"/>
              <a:t> </a:t>
            </a:r>
            <a:r>
              <a:rPr lang="en-US" altLang="en-US" dirty="0" err="1" smtClean="0"/>
              <a:t>dòng</a:t>
            </a:r>
            <a:r>
              <a:rPr lang="en-US" altLang="en-US" dirty="0" smtClean="0"/>
              <a:t>: </a:t>
            </a:r>
          </a:p>
          <a:p>
            <a:pPr lvl="1" eaLnBrk="1" hangingPunct="1"/>
            <a:r>
              <a:rPr lang="en-US" altLang="en-US" dirty="0" err="1" smtClean="0"/>
              <a:t>bắt</a:t>
            </a:r>
            <a:r>
              <a:rPr lang="en-US" altLang="en-US" dirty="0" smtClean="0"/>
              <a:t> </a:t>
            </a:r>
            <a:r>
              <a:rPr lang="en-US" altLang="en-US" dirty="0" err="1" smtClean="0"/>
              <a:t>đầu</a:t>
            </a:r>
            <a:r>
              <a:rPr lang="en-US" altLang="en-US" dirty="0" smtClean="0"/>
              <a:t> </a:t>
            </a:r>
            <a:r>
              <a:rPr lang="en-US" altLang="en-US" dirty="0" err="1" smtClean="0"/>
              <a:t>bằng</a:t>
            </a:r>
            <a:r>
              <a:rPr lang="en-US" altLang="en-US" dirty="0" smtClean="0"/>
              <a:t> /*</a:t>
            </a:r>
          </a:p>
          <a:p>
            <a:pPr lvl="1" eaLnBrk="1" hangingPunct="1"/>
            <a:r>
              <a:rPr lang="en-US" altLang="en-US" dirty="0" err="1" smtClean="0"/>
              <a:t>kết</a:t>
            </a:r>
            <a:r>
              <a:rPr lang="en-US" altLang="en-US" dirty="0" smtClean="0"/>
              <a:t> </a:t>
            </a:r>
            <a:r>
              <a:rPr lang="en-US" altLang="en-US" dirty="0" err="1" smtClean="0"/>
              <a:t>thúc</a:t>
            </a:r>
            <a:r>
              <a:rPr lang="en-US" altLang="en-US" dirty="0" smtClean="0"/>
              <a:t> </a:t>
            </a:r>
            <a:r>
              <a:rPr lang="en-US" altLang="en-US" dirty="0" err="1" smtClean="0"/>
              <a:t>bằng</a:t>
            </a:r>
            <a:r>
              <a:rPr lang="en-US" altLang="en-US" dirty="0" smtClean="0"/>
              <a:t> */</a:t>
            </a:r>
          </a:p>
        </p:txBody>
      </p:sp>
      <p:sp>
        <p:nvSpPr>
          <p:cNvPr id="3" name="Rectangle 2"/>
          <p:cNvSpPr/>
          <p:nvPr/>
        </p:nvSpPr>
        <p:spPr>
          <a:xfrm>
            <a:off x="4202430" y="1612583"/>
            <a:ext cx="4229100" cy="200025"/>
          </a:xfrm>
          <a:prstGeom prst="rect">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latinLnBrk="0" hangingPunct="0">
              <a:spcBef>
                <a:spcPct val="0"/>
              </a:spcBef>
              <a:spcAft>
                <a:spcPct val="0"/>
              </a:spcAft>
            </a:pPr>
            <a:endParaRPr lang="en-US" sz="1350">
              <a:solidFill>
                <a:prstClr val="white"/>
              </a:solidFill>
            </a:endParaRPr>
          </a:p>
        </p:txBody>
      </p:sp>
      <p:sp>
        <p:nvSpPr>
          <p:cNvPr id="9" name="Rectangle 8"/>
          <p:cNvSpPr/>
          <p:nvPr/>
        </p:nvSpPr>
        <p:spPr>
          <a:xfrm>
            <a:off x="1900238" y="3643313"/>
            <a:ext cx="1764506" cy="278606"/>
          </a:xfrm>
          <a:prstGeom prst="rect">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latinLnBrk="0" hangingPunct="0">
              <a:spcBef>
                <a:spcPct val="0"/>
              </a:spcBef>
              <a:spcAft>
                <a:spcPct val="0"/>
              </a:spcAft>
            </a:pPr>
            <a:endParaRPr lang="en-US" sz="1350">
              <a:solidFill>
                <a:prstClr val="white"/>
              </a:solidFill>
            </a:endParaRPr>
          </a:p>
        </p:txBody>
      </p:sp>
      <p:sp>
        <p:nvSpPr>
          <p:cNvPr id="2" name="Title 1"/>
          <p:cNvSpPr>
            <a:spLocks noGrp="1"/>
          </p:cNvSpPr>
          <p:nvPr>
            <p:ph type="title"/>
          </p:nvPr>
        </p:nvSpPr>
        <p:spPr/>
        <p:txBody>
          <a:bodyPr>
            <a:normAutofit fontScale="90000"/>
          </a:bodyPr>
          <a:lstStyle/>
          <a:p>
            <a:r>
              <a:rPr lang="en-US" dirty="0" err="1" smtClean="0"/>
              <a:t>Chú</a:t>
            </a:r>
            <a:r>
              <a:rPr lang="en-US" dirty="0" smtClean="0"/>
              <a:t> </a:t>
            </a:r>
            <a:r>
              <a:rPr lang="en-US" dirty="0" err="1" smtClean="0"/>
              <a:t>thích</a:t>
            </a:r>
            <a:endParaRPr lang="en-US" dirty="0"/>
          </a:p>
        </p:txBody>
      </p:sp>
    </p:spTree>
    <p:extLst>
      <p:ext uri="{BB962C8B-B14F-4D97-AF65-F5344CB8AC3E}">
        <p14:creationId xmlns:p14="http://schemas.microsoft.com/office/powerpoint/2010/main" val="2561106955"/>
      </p:ext>
    </p:extLst>
  </p:cSld>
  <p:clrMapOvr>
    <a:masterClrMapping/>
  </p:clrMapOvr>
  <p:timing>
    <p:tnLst>
      <p:par>
        <p:cTn id="1" dur="indefinite" restart="never" nodeType="tmRoot"/>
      </p:par>
    </p:tnLst>
  </p:timing>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3034</Words>
  <Application>Microsoft Office PowerPoint</Application>
  <PresentationFormat>On-screen Show (16:9)</PresentationFormat>
  <Paragraphs>423</Paragraphs>
  <Slides>63</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Courier New</vt:lpstr>
      <vt:lpstr>Verdana</vt:lpstr>
      <vt:lpstr>Calibri</vt:lpstr>
      <vt:lpstr>Alfa Slab One</vt:lpstr>
      <vt:lpstr>Wingdings</vt:lpstr>
      <vt:lpstr>Proxima Nova</vt:lpstr>
      <vt:lpstr>Arial</vt:lpstr>
      <vt:lpstr>Gameday</vt:lpstr>
      <vt:lpstr>Biến, hằng, kiểu dữ liệu</vt:lpstr>
      <vt:lpstr>Mục tiêu bài học</vt:lpstr>
      <vt:lpstr>Chương trình Java</vt:lpstr>
      <vt:lpstr>Cấu trúc chung của chương trình </vt:lpstr>
      <vt:lpstr>PowerPoint Presentation</vt:lpstr>
      <vt:lpstr>PowerPoint Presentation</vt:lpstr>
      <vt:lpstr>Câu lệnh &amp; khối lệnh </vt:lpstr>
      <vt:lpstr>Chú thích</vt:lpstr>
      <vt:lpstr>Chú thích</vt:lpstr>
      <vt:lpstr>Chú thích</vt:lpstr>
      <vt:lpstr>Từ khóa và hằng</vt:lpstr>
      <vt:lpstr>Từ khóa </vt:lpstr>
      <vt:lpstr>Từ khóa </vt:lpstr>
      <vt:lpstr>Từ khóa </vt:lpstr>
      <vt:lpstr>Từ khóa </vt:lpstr>
      <vt:lpstr>Từ khóa </vt:lpstr>
      <vt:lpstr>Định danh</vt:lpstr>
      <vt:lpstr>Định danh</vt:lpstr>
      <vt:lpstr>Hằng</vt:lpstr>
      <vt:lpstr>Các kiểu dữ liệu cơ bản trong Java</vt:lpstr>
      <vt:lpstr>Kiểu dữ liệu</vt:lpstr>
      <vt:lpstr>Kiểu dữ liệu</vt:lpstr>
      <vt:lpstr>Kiểu dữ liệu</vt:lpstr>
      <vt:lpstr>Kiểu dữ liệu</vt:lpstr>
      <vt:lpstr>Kiểu dữ liệu</vt:lpstr>
      <vt:lpstr>Biến trong Java</vt:lpstr>
      <vt:lpstr>Biến</vt:lpstr>
      <vt:lpstr>Biến</vt:lpstr>
      <vt:lpstr>Biến</vt:lpstr>
      <vt:lpstr>Biến</vt:lpstr>
      <vt:lpstr>Biến</vt:lpstr>
      <vt:lpstr>Biến</vt:lpstr>
      <vt:lpstr>Biến</vt:lpstr>
      <vt:lpstr>Biến</vt:lpstr>
      <vt:lpstr>Chuyển đổi kiểu dữ liệu </vt:lpstr>
      <vt:lpstr>Chuyển đổi kiểu dữ liệu </vt:lpstr>
      <vt:lpstr>Chuyển đổi kiểu dữ liệu </vt:lpstr>
      <vt:lpstr>Chuyển đổi kiểu dữ liệu </vt:lpstr>
      <vt:lpstr>Chuyển đổi kiểu dữ liệu </vt:lpstr>
      <vt:lpstr>Các loại Literals trong Java</vt:lpstr>
      <vt:lpstr>Khái niệm </vt:lpstr>
      <vt:lpstr>Các loại Literals trong Java </vt:lpstr>
      <vt:lpstr>Integer Literals  </vt:lpstr>
      <vt:lpstr>Integer Literals  </vt:lpstr>
      <vt:lpstr>Integer Literals  </vt:lpstr>
      <vt:lpstr>Integer Literals  </vt:lpstr>
      <vt:lpstr>Real Literals   </vt:lpstr>
      <vt:lpstr>Real Literals   </vt:lpstr>
      <vt:lpstr>Dấu gạch ngược </vt:lpstr>
      <vt:lpstr>Character Literals  </vt:lpstr>
      <vt:lpstr>Character Literals  </vt:lpstr>
      <vt:lpstr>String Literals  </vt:lpstr>
      <vt:lpstr>String Literals  </vt:lpstr>
      <vt:lpstr>Floating-point Literals  </vt:lpstr>
      <vt:lpstr>Boolean Literals  </vt:lpstr>
      <vt:lpstr>Kiểu tham trị và kiểu tham chiếu</vt:lpstr>
      <vt:lpstr>Tham số và các loại tham số </vt:lpstr>
      <vt:lpstr>Cách truyền tham số </vt:lpstr>
      <vt:lpstr>Kiểu tham trị </vt:lpstr>
      <vt:lpstr>Kiểu tham trị </vt:lpstr>
      <vt:lpstr>PowerPoint Presentation</vt:lpstr>
      <vt:lpstr>Tóm tắt bài học</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Tổng quan về Node.js</dc:title>
  <dc:creator>HoaiGiang</dc:creator>
  <cp:lastModifiedBy>user</cp:lastModifiedBy>
  <cp:revision>8</cp:revision>
  <dcterms:modified xsi:type="dcterms:W3CDTF">2023-04-17T02:42:08Z</dcterms:modified>
</cp:coreProperties>
</file>